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9" r:id="rId3"/>
    <p:sldId id="263" r:id="rId4"/>
    <p:sldId id="257" r:id="rId5"/>
    <p:sldId id="268" r:id="rId6"/>
    <p:sldId id="264" r:id="rId7"/>
    <p:sldId id="260" r:id="rId8"/>
    <p:sldId id="265" r:id="rId9"/>
    <p:sldId id="282" r:id="rId10"/>
    <p:sldId id="269" r:id="rId11"/>
    <p:sldId id="266" r:id="rId12"/>
    <p:sldId id="270" r:id="rId13"/>
    <p:sldId id="283" r:id="rId14"/>
    <p:sldId id="275" r:id="rId15"/>
    <p:sldId id="284" r:id="rId16"/>
    <p:sldId id="285" r:id="rId17"/>
    <p:sldId id="274" r:id="rId18"/>
    <p:sldId id="290" r:id="rId19"/>
    <p:sldId id="291" r:id="rId20"/>
    <p:sldId id="261" r:id="rId21"/>
    <p:sldId id="277" r:id="rId22"/>
    <p:sldId id="286" r:id="rId23"/>
    <p:sldId id="288" r:id="rId24"/>
    <p:sldId id="289" r:id="rId25"/>
    <p:sldId id="271" r:id="rId26"/>
    <p:sldId id="262" r:id="rId27"/>
    <p:sldId id="287" r:id="rId28"/>
    <p:sldId id="281" r:id="rId29"/>
    <p:sldId id="258"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52"/>
  </p:normalViewPr>
  <p:slideViewPr>
    <p:cSldViewPr snapToGrid="0">
      <p:cViewPr>
        <p:scale>
          <a:sx n="90" d="100"/>
          <a:sy n="90" d="100"/>
        </p:scale>
        <p:origin x="8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A07D1B-BDD6-40C2-B844-1E83EBF422F2}" type="datetimeFigureOut">
              <a:rPr lang="zh-CN" altLang="en-US" smtClean="0"/>
              <a:t>2021/6/24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533DCF-755D-4C09-8C77-B4C66B47F236}" type="slidenum">
              <a:rPr lang="zh-CN" altLang="en-US" smtClean="0"/>
              <a:t>‹#›</a:t>
            </a:fld>
            <a:endParaRPr lang="zh-CN" altLang="en-US"/>
          </a:p>
        </p:txBody>
      </p:sp>
    </p:spTree>
    <p:extLst>
      <p:ext uri="{BB962C8B-B14F-4D97-AF65-F5344CB8AC3E}">
        <p14:creationId xmlns:p14="http://schemas.microsoft.com/office/powerpoint/2010/main" val="383260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1</a:t>
            </a:fld>
            <a:endParaRPr lang="zh-CN" altLang="en-US"/>
          </a:p>
        </p:txBody>
      </p:sp>
    </p:spTree>
    <p:extLst>
      <p:ext uri="{BB962C8B-B14F-4D97-AF65-F5344CB8AC3E}">
        <p14:creationId xmlns:p14="http://schemas.microsoft.com/office/powerpoint/2010/main" val="1627127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10</a:t>
            </a:fld>
            <a:endParaRPr lang="zh-CN" altLang="en-US"/>
          </a:p>
        </p:txBody>
      </p:sp>
    </p:spTree>
    <p:extLst>
      <p:ext uri="{BB962C8B-B14F-4D97-AF65-F5344CB8AC3E}">
        <p14:creationId xmlns:p14="http://schemas.microsoft.com/office/powerpoint/2010/main" val="3230248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11</a:t>
            </a:fld>
            <a:endParaRPr lang="zh-CN" altLang="en-US"/>
          </a:p>
        </p:txBody>
      </p:sp>
    </p:spTree>
    <p:extLst>
      <p:ext uri="{BB962C8B-B14F-4D97-AF65-F5344CB8AC3E}">
        <p14:creationId xmlns:p14="http://schemas.microsoft.com/office/powerpoint/2010/main" val="2903437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12</a:t>
            </a:fld>
            <a:endParaRPr lang="zh-CN" altLang="en-US"/>
          </a:p>
        </p:txBody>
      </p:sp>
    </p:spTree>
    <p:extLst>
      <p:ext uri="{BB962C8B-B14F-4D97-AF65-F5344CB8AC3E}">
        <p14:creationId xmlns:p14="http://schemas.microsoft.com/office/powerpoint/2010/main" val="1081165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13</a:t>
            </a:fld>
            <a:endParaRPr lang="zh-CN" altLang="en-US"/>
          </a:p>
        </p:txBody>
      </p:sp>
    </p:spTree>
    <p:extLst>
      <p:ext uri="{BB962C8B-B14F-4D97-AF65-F5344CB8AC3E}">
        <p14:creationId xmlns:p14="http://schemas.microsoft.com/office/powerpoint/2010/main" val="1651478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14</a:t>
            </a:fld>
            <a:endParaRPr lang="zh-CN" altLang="en-US"/>
          </a:p>
        </p:txBody>
      </p:sp>
    </p:spTree>
    <p:extLst>
      <p:ext uri="{BB962C8B-B14F-4D97-AF65-F5344CB8AC3E}">
        <p14:creationId xmlns:p14="http://schemas.microsoft.com/office/powerpoint/2010/main" val="3423759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15</a:t>
            </a:fld>
            <a:endParaRPr lang="zh-CN" altLang="en-US"/>
          </a:p>
        </p:txBody>
      </p:sp>
    </p:spTree>
    <p:extLst>
      <p:ext uri="{BB962C8B-B14F-4D97-AF65-F5344CB8AC3E}">
        <p14:creationId xmlns:p14="http://schemas.microsoft.com/office/powerpoint/2010/main" val="3857563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16</a:t>
            </a:fld>
            <a:endParaRPr lang="zh-CN" altLang="en-US"/>
          </a:p>
        </p:txBody>
      </p:sp>
    </p:spTree>
    <p:extLst>
      <p:ext uri="{BB962C8B-B14F-4D97-AF65-F5344CB8AC3E}">
        <p14:creationId xmlns:p14="http://schemas.microsoft.com/office/powerpoint/2010/main" val="3997183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17</a:t>
            </a:fld>
            <a:endParaRPr lang="zh-CN" altLang="en-US"/>
          </a:p>
        </p:txBody>
      </p:sp>
    </p:spTree>
    <p:extLst>
      <p:ext uri="{BB962C8B-B14F-4D97-AF65-F5344CB8AC3E}">
        <p14:creationId xmlns:p14="http://schemas.microsoft.com/office/powerpoint/2010/main" val="2331307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18</a:t>
            </a:fld>
            <a:endParaRPr lang="zh-CN" altLang="en-US"/>
          </a:p>
        </p:txBody>
      </p:sp>
    </p:spTree>
    <p:extLst>
      <p:ext uri="{BB962C8B-B14F-4D97-AF65-F5344CB8AC3E}">
        <p14:creationId xmlns:p14="http://schemas.microsoft.com/office/powerpoint/2010/main" val="366986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19</a:t>
            </a:fld>
            <a:endParaRPr lang="zh-CN" altLang="en-US"/>
          </a:p>
        </p:txBody>
      </p:sp>
    </p:spTree>
    <p:extLst>
      <p:ext uri="{BB962C8B-B14F-4D97-AF65-F5344CB8AC3E}">
        <p14:creationId xmlns:p14="http://schemas.microsoft.com/office/powerpoint/2010/main" val="137428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2</a:t>
            </a:fld>
            <a:endParaRPr lang="zh-CN" altLang="en-US"/>
          </a:p>
        </p:txBody>
      </p:sp>
    </p:spTree>
    <p:extLst>
      <p:ext uri="{BB962C8B-B14F-4D97-AF65-F5344CB8AC3E}">
        <p14:creationId xmlns:p14="http://schemas.microsoft.com/office/powerpoint/2010/main" val="965613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20</a:t>
            </a:fld>
            <a:endParaRPr lang="zh-CN" altLang="en-US"/>
          </a:p>
        </p:txBody>
      </p:sp>
    </p:spTree>
    <p:extLst>
      <p:ext uri="{BB962C8B-B14F-4D97-AF65-F5344CB8AC3E}">
        <p14:creationId xmlns:p14="http://schemas.microsoft.com/office/powerpoint/2010/main" val="834395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21</a:t>
            </a:fld>
            <a:endParaRPr lang="zh-CN" altLang="en-US"/>
          </a:p>
        </p:txBody>
      </p:sp>
    </p:spTree>
    <p:extLst>
      <p:ext uri="{BB962C8B-B14F-4D97-AF65-F5344CB8AC3E}">
        <p14:creationId xmlns:p14="http://schemas.microsoft.com/office/powerpoint/2010/main" val="13213632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22</a:t>
            </a:fld>
            <a:endParaRPr lang="zh-CN" altLang="en-US"/>
          </a:p>
        </p:txBody>
      </p:sp>
    </p:spTree>
    <p:extLst>
      <p:ext uri="{BB962C8B-B14F-4D97-AF65-F5344CB8AC3E}">
        <p14:creationId xmlns:p14="http://schemas.microsoft.com/office/powerpoint/2010/main" val="2960186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23</a:t>
            </a:fld>
            <a:endParaRPr lang="zh-CN" altLang="en-US"/>
          </a:p>
        </p:txBody>
      </p:sp>
    </p:spTree>
    <p:extLst>
      <p:ext uri="{BB962C8B-B14F-4D97-AF65-F5344CB8AC3E}">
        <p14:creationId xmlns:p14="http://schemas.microsoft.com/office/powerpoint/2010/main" val="153768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24</a:t>
            </a:fld>
            <a:endParaRPr lang="zh-CN" altLang="en-US"/>
          </a:p>
        </p:txBody>
      </p:sp>
    </p:spTree>
    <p:extLst>
      <p:ext uri="{BB962C8B-B14F-4D97-AF65-F5344CB8AC3E}">
        <p14:creationId xmlns:p14="http://schemas.microsoft.com/office/powerpoint/2010/main" val="1185939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25</a:t>
            </a:fld>
            <a:endParaRPr lang="zh-CN" altLang="en-US"/>
          </a:p>
        </p:txBody>
      </p:sp>
    </p:spTree>
    <p:extLst>
      <p:ext uri="{BB962C8B-B14F-4D97-AF65-F5344CB8AC3E}">
        <p14:creationId xmlns:p14="http://schemas.microsoft.com/office/powerpoint/2010/main" val="34653354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26</a:t>
            </a:fld>
            <a:endParaRPr lang="zh-CN" altLang="en-US"/>
          </a:p>
        </p:txBody>
      </p:sp>
    </p:spTree>
    <p:extLst>
      <p:ext uri="{BB962C8B-B14F-4D97-AF65-F5344CB8AC3E}">
        <p14:creationId xmlns:p14="http://schemas.microsoft.com/office/powerpoint/2010/main" val="161932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27</a:t>
            </a:fld>
            <a:endParaRPr lang="zh-CN" altLang="en-US"/>
          </a:p>
        </p:txBody>
      </p:sp>
    </p:spTree>
    <p:extLst>
      <p:ext uri="{BB962C8B-B14F-4D97-AF65-F5344CB8AC3E}">
        <p14:creationId xmlns:p14="http://schemas.microsoft.com/office/powerpoint/2010/main" val="4147273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28</a:t>
            </a:fld>
            <a:endParaRPr lang="zh-CN" altLang="en-US"/>
          </a:p>
        </p:txBody>
      </p:sp>
    </p:spTree>
    <p:extLst>
      <p:ext uri="{BB962C8B-B14F-4D97-AF65-F5344CB8AC3E}">
        <p14:creationId xmlns:p14="http://schemas.microsoft.com/office/powerpoint/2010/main" val="31616469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29</a:t>
            </a:fld>
            <a:endParaRPr lang="zh-CN" altLang="en-US"/>
          </a:p>
        </p:txBody>
      </p:sp>
    </p:spTree>
    <p:extLst>
      <p:ext uri="{BB962C8B-B14F-4D97-AF65-F5344CB8AC3E}">
        <p14:creationId xmlns:p14="http://schemas.microsoft.com/office/powerpoint/2010/main" val="2192319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3</a:t>
            </a:fld>
            <a:endParaRPr lang="zh-CN" altLang="en-US"/>
          </a:p>
        </p:txBody>
      </p:sp>
    </p:spTree>
    <p:extLst>
      <p:ext uri="{BB962C8B-B14F-4D97-AF65-F5344CB8AC3E}">
        <p14:creationId xmlns:p14="http://schemas.microsoft.com/office/powerpoint/2010/main" val="34976454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4</a:t>
            </a:fld>
            <a:endParaRPr lang="zh-CN" altLang="en-US"/>
          </a:p>
        </p:txBody>
      </p:sp>
    </p:spTree>
    <p:extLst>
      <p:ext uri="{BB962C8B-B14F-4D97-AF65-F5344CB8AC3E}">
        <p14:creationId xmlns:p14="http://schemas.microsoft.com/office/powerpoint/2010/main" val="2632917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5</a:t>
            </a:fld>
            <a:endParaRPr lang="zh-CN" altLang="en-US"/>
          </a:p>
        </p:txBody>
      </p:sp>
    </p:spTree>
    <p:extLst>
      <p:ext uri="{BB962C8B-B14F-4D97-AF65-F5344CB8AC3E}">
        <p14:creationId xmlns:p14="http://schemas.microsoft.com/office/powerpoint/2010/main" val="988403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6</a:t>
            </a:fld>
            <a:endParaRPr lang="zh-CN" altLang="en-US"/>
          </a:p>
        </p:txBody>
      </p:sp>
    </p:spTree>
    <p:extLst>
      <p:ext uri="{BB962C8B-B14F-4D97-AF65-F5344CB8AC3E}">
        <p14:creationId xmlns:p14="http://schemas.microsoft.com/office/powerpoint/2010/main" val="3395336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7</a:t>
            </a:fld>
            <a:endParaRPr lang="zh-CN" altLang="en-US"/>
          </a:p>
        </p:txBody>
      </p:sp>
    </p:spTree>
    <p:extLst>
      <p:ext uri="{BB962C8B-B14F-4D97-AF65-F5344CB8AC3E}">
        <p14:creationId xmlns:p14="http://schemas.microsoft.com/office/powerpoint/2010/main" val="1058622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8</a:t>
            </a:fld>
            <a:endParaRPr lang="zh-CN" altLang="en-US"/>
          </a:p>
        </p:txBody>
      </p:sp>
    </p:spTree>
    <p:extLst>
      <p:ext uri="{BB962C8B-B14F-4D97-AF65-F5344CB8AC3E}">
        <p14:creationId xmlns:p14="http://schemas.microsoft.com/office/powerpoint/2010/main" val="2795643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4533DCF-755D-4C09-8C77-B4C66B47F236}" type="slidenum">
              <a:rPr lang="zh-CN" altLang="en-US" smtClean="0"/>
              <a:t>9</a:t>
            </a:fld>
            <a:endParaRPr lang="zh-CN" altLang="en-US"/>
          </a:p>
        </p:txBody>
      </p:sp>
    </p:spTree>
    <p:extLst>
      <p:ext uri="{BB962C8B-B14F-4D97-AF65-F5344CB8AC3E}">
        <p14:creationId xmlns:p14="http://schemas.microsoft.com/office/powerpoint/2010/main" val="892159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27488ED1-95B7-44CE-A12E-9AE24D363BC6}" type="datetimeFigureOut">
              <a:rPr lang="zh-CN" altLang="en-US" smtClean="0"/>
              <a:t>2021/6/24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97186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488ED1-95B7-44CE-A12E-9AE24D363BC6}" type="datetimeFigureOut">
              <a:rPr lang="zh-CN" altLang="en-US" smtClean="0"/>
              <a:t>2021/6/24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3118367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488ED1-95B7-44CE-A12E-9AE24D363BC6}" type="datetimeFigureOut">
              <a:rPr lang="zh-CN" altLang="en-US" smtClean="0"/>
              <a:t>2021/6/24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4119578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7488ED1-95B7-44CE-A12E-9AE24D363BC6}" type="datetimeFigureOut">
              <a:rPr lang="zh-CN" altLang="en-US" smtClean="0"/>
              <a:t>2021/6/24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3867888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7488ED1-95B7-44CE-A12E-9AE24D363BC6}" type="datetimeFigureOut">
              <a:rPr lang="zh-CN" altLang="en-US" smtClean="0"/>
              <a:t>2021/6/24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3726175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7488ED1-95B7-44CE-A12E-9AE24D363BC6}" type="datetimeFigureOut">
              <a:rPr lang="zh-CN" altLang="en-US" smtClean="0"/>
              <a:t>2021/6/24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3063386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7488ED1-95B7-44CE-A12E-9AE24D363BC6}" type="datetimeFigureOut">
              <a:rPr lang="zh-CN" altLang="en-US" smtClean="0"/>
              <a:t>2021/6/24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4115662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7488ED1-95B7-44CE-A12E-9AE24D363BC6}" type="datetimeFigureOut">
              <a:rPr lang="zh-CN" altLang="en-US" smtClean="0"/>
              <a:t>2021/6/24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4196034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488ED1-95B7-44CE-A12E-9AE24D363BC6}" type="datetimeFigureOut">
              <a:rPr lang="zh-CN" altLang="en-US" smtClean="0"/>
              <a:t>2021/6/24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3083747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7488ED1-95B7-44CE-A12E-9AE24D363BC6}" type="datetimeFigureOut">
              <a:rPr lang="zh-CN" altLang="en-US" smtClean="0"/>
              <a:t>2021/6/24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118836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7488ED1-95B7-44CE-A12E-9AE24D363BC6}" type="datetimeFigureOut">
              <a:rPr lang="zh-CN" altLang="en-US" smtClean="0"/>
              <a:t>2021/6/24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1843996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488ED1-95B7-44CE-A12E-9AE24D363BC6}" type="datetimeFigureOut">
              <a:rPr lang="zh-CN" altLang="en-US" smtClean="0"/>
              <a:t>2021/6/24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CAEF5B-32AE-4564-9C2B-25E12F42EC38}" type="slidenum">
              <a:rPr lang="zh-CN" altLang="en-US" smtClean="0"/>
              <a:t>‹#›</a:t>
            </a:fld>
            <a:endParaRPr lang="zh-CN" altLang="en-US"/>
          </a:p>
        </p:txBody>
      </p:sp>
    </p:spTree>
    <p:extLst>
      <p:ext uri="{BB962C8B-B14F-4D97-AF65-F5344CB8AC3E}">
        <p14:creationId xmlns:p14="http://schemas.microsoft.com/office/powerpoint/2010/main" val="2778322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15.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wmf"/><Relationship Id="rId2" Type="http://schemas.openxmlformats.org/officeDocument/2006/relationships/tags" Target="../tags/tag1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slideLayout" Target="../slideLayouts/slideLayout2.xml"/><Relationship Id="rId7" Type="http://schemas.openxmlformats.org/officeDocument/2006/relationships/image" Target="../media/image18.wmf"/><Relationship Id="rId2" Type="http://schemas.openxmlformats.org/officeDocument/2006/relationships/tags" Target="../tags/tag1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7.png"/><Relationship Id="rId4" Type="http://schemas.openxmlformats.org/officeDocument/2006/relationships/notesSlide" Target="../notesSlides/notesSlide17.xml"/><Relationship Id="rId9" Type="http://schemas.openxmlformats.org/officeDocument/2006/relationships/image" Target="../media/image19.w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20.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6.emf"/><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6.emf"/><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tags" Target="../tags/tag24.xml"/><Relationship Id="rId1" Type="http://schemas.openxmlformats.org/officeDocument/2006/relationships/vmlDrawing" Target="../drawings/vmlDrawing3.vml"/><Relationship Id="rId6" Type="http://schemas.openxmlformats.org/officeDocument/2006/relationships/image" Target="../media/image21.emf"/><Relationship Id="rId5" Type="http://schemas.openxmlformats.org/officeDocument/2006/relationships/oleObject" Target="../embeddings/oleObject4.bin"/><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slideLayout" Target="../slideLayouts/slideLayout2.xml"/><Relationship Id="rId7" Type="http://schemas.openxmlformats.org/officeDocument/2006/relationships/oleObject" Target="../embeddings/oleObject5.bin"/><Relationship Id="rId2" Type="http://schemas.openxmlformats.org/officeDocument/2006/relationships/tags" Target="../tags/tag25.xml"/><Relationship Id="rId1" Type="http://schemas.openxmlformats.org/officeDocument/2006/relationships/vmlDrawing" Target="../drawings/vmlDrawing4.v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6.emf"/><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hyperlink" Target="https://blog.csdn.net/ywdhzxf/article/details/109676423" TargetMode="External"/><Relationship Id="rId3" Type="http://schemas.openxmlformats.org/officeDocument/2006/relationships/notesSlide" Target="../notesSlides/notesSlide27.xml"/><Relationship Id="rId7" Type="http://schemas.openxmlformats.org/officeDocument/2006/relationships/hyperlink" Target="https://www.trufflesuite.com/ganache" TargetMode="External"/><Relationship Id="rId2" Type="http://schemas.openxmlformats.org/officeDocument/2006/relationships/slideLayout" Target="../slideLayouts/slideLayout2.xml"/><Relationship Id="rId1" Type="http://schemas.openxmlformats.org/officeDocument/2006/relationships/tags" Target="../tags/tag28.xml"/><Relationship Id="rId6" Type="http://schemas.openxmlformats.org/officeDocument/2006/relationships/image" Target="../media/image6.emf"/><Relationship Id="rId5" Type="http://schemas.openxmlformats.org/officeDocument/2006/relationships/image" Target="../media/image23.png"/><Relationship Id="rId4" Type="http://schemas.openxmlformats.org/officeDocument/2006/relationships/hyperlink" Target="https://github.com/mircial/UniswapV2/blob/main/UniswapV2_core.sol" TargetMode="External"/><Relationship Id="rId9" Type="http://schemas.openxmlformats.org/officeDocument/2006/relationships/hyperlink" Target="https://cloud.tencent.com/developer/article/1687980"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25.png"/><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30.xml"/><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9"/>
          <p:cNvPicPr>
            <a:picLocks noChangeAspect="1"/>
          </p:cNvPicPr>
          <p:nvPr/>
        </p:nvPicPr>
        <p:blipFill>
          <a:blip r:embed="rId4" cstate="email">
            <a:clrChange>
              <a:clrFrom>
                <a:srgbClr val="F4F0ED"/>
              </a:clrFrom>
              <a:clrTo>
                <a:srgbClr val="F4F0ED">
                  <a:alpha val="0"/>
                </a:srgbClr>
              </a:clrTo>
            </a:clrChange>
            <a:extLst>
              <a:ext uri="{28A0092B-C50C-407E-A947-70E740481C1C}">
                <a14:useLocalDpi xmlns:a14="http://schemas.microsoft.com/office/drawing/2010/main"/>
              </a:ext>
            </a:extLst>
          </a:blip>
          <a:srcRect/>
          <a:stretch>
            <a:fillRect/>
          </a:stretch>
        </p:blipFill>
        <p:spPr bwMode="auto">
          <a:xfrm>
            <a:off x="7446722" y="3517101"/>
            <a:ext cx="4745278" cy="335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b="63982"/>
          <a:stretch/>
        </p:blipFill>
        <p:spPr>
          <a:xfrm>
            <a:off x="-701507" y="-536582"/>
            <a:ext cx="11867535" cy="7598939"/>
          </a:xfrm>
          <a:prstGeom prst="rect">
            <a:avLst/>
          </a:prstGeom>
        </p:spPr>
      </p:pic>
      <p:sp>
        <p:nvSpPr>
          <p:cNvPr id="27" name="文本框 26"/>
          <p:cNvSpPr txBox="1"/>
          <p:nvPr/>
        </p:nvSpPr>
        <p:spPr>
          <a:xfrm rot="16200000">
            <a:off x="8817063" y="2642344"/>
            <a:ext cx="492443" cy="3233124"/>
          </a:xfrm>
          <a:prstGeom prst="rect">
            <a:avLst/>
          </a:prstGeom>
          <a:noFill/>
        </p:spPr>
        <p:txBody>
          <a:bodyPr vert="eaVert" wrap="square" rtlCol="0">
            <a:spAutoFit/>
          </a:bodyPr>
          <a:lstStyle/>
          <a:p>
            <a:r>
              <a:rPr lang="zh-CN" altLang="en-US" sz="2000" dirty="0">
                <a:latin typeface="隶书" panose="02010509060101010101" pitchFamily="49" charset="-122"/>
                <a:ea typeface="隶书" panose="02010509060101010101" pitchFamily="49" charset="-122"/>
              </a:rPr>
              <a:t>浙江大学区块链俱乐部</a:t>
            </a:r>
          </a:p>
        </p:txBody>
      </p:sp>
      <p:grpSp>
        <p:nvGrpSpPr>
          <p:cNvPr id="28" name="组合 27"/>
          <p:cNvGrpSpPr/>
          <p:nvPr/>
        </p:nvGrpSpPr>
        <p:grpSpPr>
          <a:xfrm>
            <a:off x="10031844" y="4110257"/>
            <a:ext cx="430887" cy="447894"/>
            <a:chOff x="7077476" y="2846291"/>
            <a:chExt cx="430887" cy="447894"/>
          </a:xfrm>
        </p:grpSpPr>
        <p:pic>
          <p:nvPicPr>
            <p:cNvPr id="29" name="图片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5739" y="2846291"/>
              <a:ext cx="32702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文本框 29"/>
            <p:cNvSpPr txBox="1">
              <a:spLocks noChangeArrowheads="1"/>
            </p:cNvSpPr>
            <p:nvPr/>
          </p:nvSpPr>
          <p:spPr bwMode="auto">
            <a:xfrm>
              <a:off x="7077476" y="2873498"/>
              <a:ext cx="430887"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dirty="0">
                  <a:solidFill>
                    <a:srgbClr val="FFFFFF"/>
                  </a:solidFill>
                  <a:latin typeface="华文行楷" panose="02010800040101010101" pitchFamily="2" charset="-122"/>
                  <a:ea typeface="华文行楷" panose="02010800040101010101" pitchFamily="2" charset="-122"/>
                </a:rPr>
                <a:t>印</a:t>
              </a:r>
            </a:p>
          </p:txBody>
        </p:sp>
      </p:grpSp>
      <p:sp>
        <p:nvSpPr>
          <p:cNvPr id="10" name="文本框 9"/>
          <p:cNvSpPr txBox="1"/>
          <p:nvPr/>
        </p:nvSpPr>
        <p:spPr>
          <a:xfrm rot="16200000">
            <a:off x="4744328" y="-218889"/>
            <a:ext cx="1107996" cy="7249103"/>
          </a:xfrm>
          <a:prstGeom prst="rect">
            <a:avLst/>
          </a:prstGeom>
          <a:noFill/>
        </p:spPr>
        <p:txBody>
          <a:bodyPr vert="eaVert" wrap="square" rtlCol="0">
            <a:spAutoFit/>
          </a:bodyPr>
          <a:lstStyle/>
          <a:p>
            <a:pPr algn="r"/>
            <a:r>
              <a:rPr lang="en-US" altLang="zh-CN" sz="6000" b="1" dirty="0">
                <a:latin typeface="微软雅黑" panose="020B0503020204020204" pitchFamily="34" charset="-122"/>
                <a:ea typeface="微软雅黑" panose="020B0503020204020204" pitchFamily="34" charset="-122"/>
                <a:sym typeface="微软雅黑" panose="020B0503020204020204" pitchFamily="34" charset="-122"/>
              </a:rPr>
              <a:t>UniswapV2 </a:t>
            </a:r>
            <a:r>
              <a:rPr lang="zh-CN" altLang="en-US" sz="6000" b="1" dirty="0">
                <a:latin typeface="微软雅黑" panose="020B0503020204020204" pitchFamily="34" charset="-122"/>
                <a:ea typeface="微软雅黑" panose="020B0503020204020204" pitchFamily="34" charset="-122"/>
                <a:sym typeface="微软雅黑" panose="020B0503020204020204" pitchFamily="34" charset="-122"/>
              </a:rPr>
              <a:t>详解</a:t>
            </a:r>
            <a:endParaRPr lang="zh-CN" altLang="zh-CN" sz="6000" b="1"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352406028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right)">
                                      <p:cBhvr>
                                        <p:cTn id="11" dur="1000"/>
                                        <p:tgtEl>
                                          <p:spTgt spid="27"/>
                                        </p:tgtEl>
                                      </p:cBhvr>
                                    </p:animEffect>
                                  </p:childTnLst>
                                </p:cTn>
                              </p:par>
                            </p:childTnLst>
                          </p:cTn>
                        </p:par>
                        <p:par>
                          <p:cTn id="12" fill="hold">
                            <p:stCondLst>
                              <p:cond delay="1500"/>
                            </p:stCondLst>
                            <p:childTnLst>
                              <p:par>
                                <p:cTn id="13" presetID="16" presetClass="entr" presetSubtype="2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1000"/>
                                        <p:tgtEl>
                                          <p:spTgt spid="8"/>
                                        </p:tgtEl>
                                      </p:cBhvr>
                                    </p:animEffect>
                                  </p:childTnLst>
                                </p:cTn>
                              </p:par>
                            </p:childTnLst>
                          </p:cTn>
                        </p:par>
                        <p:par>
                          <p:cTn id="16" fill="hold">
                            <p:stCondLst>
                              <p:cond delay="2500"/>
                            </p:stCondLst>
                            <p:childTnLst>
                              <p:par>
                                <p:cTn id="17" presetID="2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1381229" y="1588578"/>
            <a:ext cx="9394621" cy="4917518"/>
            <a:chOff x="1043607" y="1131590"/>
            <a:chExt cx="7219504" cy="3493740"/>
          </a:xfrm>
        </p:grpSpPr>
        <p:cxnSp>
          <p:nvCxnSpPr>
            <p:cNvPr id="2" name="直接连接符 1"/>
            <p:cNvCxnSpPr/>
            <p:nvPr/>
          </p:nvCxnSpPr>
          <p:spPr>
            <a:xfrm flipV="1">
              <a:off x="5292080" y="1993886"/>
              <a:ext cx="679431" cy="5778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292080" y="2787774"/>
              <a:ext cx="679431"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292080" y="2978988"/>
              <a:ext cx="679431" cy="648072"/>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347864" y="1948488"/>
              <a:ext cx="679431" cy="69527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347864" y="2859782"/>
              <a:ext cx="679431"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3347864" y="3075806"/>
              <a:ext cx="713927" cy="576064"/>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109610" y="1886291"/>
              <a:ext cx="1085850" cy="2336123"/>
              <a:chOff x="4109610" y="2102315"/>
              <a:chExt cx="1085850" cy="2336123"/>
            </a:xfrm>
          </p:grpSpPr>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610" y="2102315"/>
                <a:ext cx="1085850" cy="2336123"/>
              </a:xfrm>
              <a:prstGeom prst="rect">
                <a:avLst/>
              </a:prstGeom>
            </p:spPr>
          </p:pic>
          <p:sp>
            <p:nvSpPr>
              <p:cNvPr id="10" name="TextBox 16"/>
              <p:cNvSpPr txBox="1"/>
              <p:nvPr/>
            </p:nvSpPr>
            <p:spPr>
              <a:xfrm>
                <a:off x="4322048" y="2313291"/>
                <a:ext cx="648072" cy="1814923"/>
              </a:xfrm>
              <a:prstGeom prst="rect">
                <a:avLst/>
              </a:prstGeom>
              <a:noFill/>
            </p:spPr>
            <p:txBody>
              <a:bodyPr wrap="square" rtlCol="0">
                <a:spAutoFit/>
              </a:bodyPr>
              <a:lstStyle/>
              <a:p>
                <a:pPr algn="ctr"/>
                <a:r>
                  <a:rPr lang="zh-CN" altLang="en-US" sz="3200" b="1" dirty="0">
                    <a:latin typeface="隶书" panose="02010509060101010101" pitchFamily="49" charset="-122"/>
                    <a:ea typeface="隶书" panose="02010509060101010101" pitchFamily="49" charset="-122"/>
                  </a:rPr>
                  <a:t>桃源菜市场</a:t>
                </a:r>
              </a:p>
            </p:txBody>
          </p:sp>
        </p:grpSp>
        <p:grpSp>
          <p:nvGrpSpPr>
            <p:cNvPr id="11" name="组合 10"/>
            <p:cNvGrpSpPr/>
            <p:nvPr/>
          </p:nvGrpSpPr>
          <p:grpSpPr>
            <a:xfrm>
              <a:off x="1043608" y="1131590"/>
              <a:ext cx="2466975" cy="1333500"/>
              <a:chOff x="1043608" y="1347614"/>
              <a:chExt cx="2466975" cy="1333500"/>
            </a:xfrm>
          </p:grpSpPr>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608" y="1347614"/>
                <a:ext cx="2466975" cy="1333500"/>
              </a:xfrm>
              <a:prstGeom prst="rect">
                <a:avLst/>
              </a:prstGeom>
            </p:spPr>
          </p:pic>
          <p:sp>
            <p:nvSpPr>
              <p:cNvPr id="13" name="TextBox 19"/>
              <p:cNvSpPr txBox="1"/>
              <p:nvPr/>
            </p:nvSpPr>
            <p:spPr>
              <a:xfrm>
                <a:off x="1671835" y="1723675"/>
                <a:ext cx="1318537" cy="327998"/>
              </a:xfrm>
              <a:prstGeom prst="rect">
                <a:avLst/>
              </a:prstGeom>
              <a:noFill/>
            </p:spPr>
            <p:txBody>
              <a:bodyPr wrap="square" rtlCol="0">
                <a:spAutoFit/>
              </a:bodyPr>
              <a:lstStyle/>
              <a:p>
                <a:r>
                  <a:rPr lang="zh-CN" altLang="en-US" sz="2400" kern="0" dirty="0">
                    <a:latin typeface="隶书" panose="02010509060101010101" pitchFamily="49" charset="-122"/>
                    <a:ea typeface="隶书" panose="02010509060101010101" pitchFamily="49" charset="-122"/>
                  </a:rPr>
                  <a:t>猪肉</a:t>
                </a:r>
                <a:r>
                  <a:rPr lang="en-US" altLang="zh-CN" sz="2400" kern="0" dirty="0">
                    <a:latin typeface="隶书" panose="02010509060101010101" pitchFamily="49" charset="-122"/>
                    <a:ea typeface="隶书" panose="02010509060101010101" pitchFamily="49" charset="-122"/>
                  </a:rPr>
                  <a:t>/</a:t>
                </a:r>
                <a:r>
                  <a:rPr lang="zh-CN" altLang="en-US" sz="2400" kern="0" dirty="0">
                    <a:latin typeface="隶书" panose="02010509060101010101" pitchFamily="49" charset="-122"/>
                    <a:ea typeface="隶书" panose="02010509060101010101" pitchFamily="49" charset="-122"/>
                  </a:rPr>
                  <a:t>鸡肉</a:t>
                </a:r>
                <a:endParaRPr lang="zh-CN" altLang="en-US" sz="2400" dirty="0">
                  <a:latin typeface="隶书" panose="02010509060101010101" pitchFamily="49" charset="-122"/>
                  <a:ea typeface="隶书" panose="02010509060101010101" pitchFamily="49" charset="-122"/>
                </a:endParaRPr>
              </a:p>
            </p:txBody>
          </p:sp>
        </p:gr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6136" y="1131590"/>
              <a:ext cx="2466975" cy="1333500"/>
            </a:xfrm>
            <a:prstGeom prst="rect">
              <a:avLst/>
            </a:prstGeom>
          </p:spPr>
        </p:pic>
        <p:pic>
          <p:nvPicPr>
            <p:cNvPr id="18" name="图片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608" y="2211710"/>
              <a:ext cx="2466975" cy="1333500"/>
            </a:xfrm>
            <a:prstGeom prst="rect">
              <a:avLst/>
            </a:prstGeom>
          </p:spPr>
        </p:pic>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6136" y="2211710"/>
              <a:ext cx="2466975" cy="1333500"/>
            </a:xfrm>
            <a:prstGeom prst="rect">
              <a:avLst/>
            </a:prstGeom>
          </p:spPr>
        </p:pic>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607" y="3291830"/>
              <a:ext cx="2466975" cy="1333500"/>
            </a:xfrm>
            <a:prstGeom prst="rect">
              <a:avLst/>
            </a:prstGeom>
          </p:spPr>
        </p:pic>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6136" y="3291830"/>
              <a:ext cx="2466975" cy="1333500"/>
            </a:xfrm>
            <a:prstGeom prst="rect">
              <a:avLst/>
            </a:prstGeom>
          </p:spPr>
        </p:pic>
      </p:grpSp>
      <p:sp>
        <p:nvSpPr>
          <p:cNvPr id="31" name="TextBox 19"/>
          <p:cNvSpPr txBox="1"/>
          <p:nvPr/>
        </p:nvSpPr>
        <p:spPr>
          <a:xfrm>
            <a:off x="2164393" y="3711411"/>
            <a:ext cx="1715791" cy="461665"/>
          </a:xfrm>
          <a:prstGeom prst="rect">
            <a:avLst/>
          </a:prstGeom>
          <a:noFill/>
        </p:spPr>
        <p:txBody>
          <a:bodyPr wrap="square" rtlCol="0">
            <a:spAutoFit/>
          </a:bodyPr>
          <a:lstStyle/>
          <a:p>
            <a:r>
              <a:rPr lang="zh-CN" altLang="en-US" sz="2400" kern="0" dirty="0">
                <a:latin typeface="隶书" panose="02010509060101010101" pitchFamily="49" charset="-122"/>
                <a:ea typeface="隶书" panose="02010509060101010101" pitchFamily="49" charset="-122"/>
              </a:rPr>
              <a:t>猪肉</a:t>
            </a:r>
            <a:r>
              <a:rPr lang="en-US" altLang="zh-CN" sz="2400" kern="0" dirty="0">
                <a:latin typeface="隶书" panose="02010509060101010101" pitchFamily="49" charset="-122"/>
                <a:ea typeface="隶书" panose="02010509060101010101" pitchFamily="49" charset="-122"/>
              </a:rPr>
              <a:t>/</a:t>
            </a:r>
            <a:r>
              <a:rPr lang="zh-CN" altLang="en-US" sz="2400" kern="0" dirty="0">
                <a:latin typeface="隶书" panose="02010509060101010101" pitchFamily="49" charset="-122"/>
                <a:ea typeface="隶书" panose="02010509060101010101" pitchFamily="49" charset="-122"/>
              </a:rPr>
              <a:t>牛肉</a:t>
            </a:r>
            <a:endParaRPr lang="zh-CN" altLang="en-US" sz="2400" dirty="0">
              <a:latin typeface="隶书" panose="02010509060101010101" pitchFamily="49" charset="-122"/>
              <a:ea typeface="隶书" panose="02010509060101010101" pitchFamily="49" charset="-122"/>
            </a:endParaRPr>
          </a:p>
        </p:txBody>
      </p:sp>
      <p:sp>
        <p:nvSpPr>
          <p:cNvPr id="32" name="TextBox 19"/>
          <p:cNvSpPr txBox="1"/>
          <p:nvPr/>
        </p:nvSpPr>
        <p:spPr>
          <a:xfrm>
            <a:off x="2198730" y="5236645"/>
            <a:ext cx="1715791" cy="461665"/>
          </a:xfrm>
          <a:prstGeom prst="rect">
            <a:avLst/>
          </a:prstGeom>
          <a:noFill/>
        </p:spPr>
        <p:txBody>
          <a:bodyPr wrap="square" rtlCol="0">
            <a:spAutoFit/>
          </a:bodyPr>
          <a:lstStyle/>
          <a:p>
            <a:r>
              <a:rPr lang="zh-CN" altLang="en-US" sz="2400" kern="0" dirty="0">
                <a:latin typeface="隶书" panose="02010509060101010101" pitchFamily="49" charset="-122"/>
                <a:ea typeface="隶书" panose="02010509060101010101" pitchFamily="49" charset="-122"/>
              </a:rPr>
              <a:t>羊肉</a:t>
            </a:r>
            <a:r>
              <a:rPr lang="en-US" altLang="zh-CN" sz="2400" kern="0" dirty="0">
                <a:latin typeface="隶书" panose="02010509060101010101" pitchFamily="49" charset="-122"/>
                <a:ea typeface="隶书" panose="02010509060101010101" pitchFamily="49" charset="-122"/>
              </a:rPr>
              <a:t>/</a:t>
            </a:r>
            <a:r>
              <a:rPr lang="zh-CN" altLang="en-US" sz="2400" kern="0" dirty="0">
                <a:latin typeface="隶书" panose="02010509060101010101" pitchFamily="49" charset="-122"/>
                <a:ea typeface="隶书" panose="02010509060101010101" pitchFamily="49" charset="-122"/>
              </a:rPr>
              <a:t>鸡肉</a:t>
            </a:r>
            <a:endParaRPr lang="zh-CN" altLang="en-US" sz="2400" dirty="0">
              <a:latin typeface="隶书" panose="02010509060101010101" pitchFamily="49" charset="-122"/>
              <a:ea typeface="隶书" panose="02010509060101010101" pitchFamily="49" charset="-122"/>
            </a:endParaRPr>
          </a:p>
        </p:txBody>
      </p:sp>
      <p:sp>
        <p:nvSpPr>
          <p:cNvPr id="33" name="TextBox 19"/>
          <p:cNvSpPr txBox="1"/>
          <p:nvPr/>
        </p:nvSpPr>
        <p:spPr>
          <a:xfrm>
            <a:off x="8386946" y="2196207"/>
            <a:ext cx="1715791" cy="461665"/>
          </a:xfrm>
          <a:prstGeom prst="rect">
            <a:avLst/>
          </a:prstGeom>
          <a:noFill/>
        </p:spPr>
        <p:txBody>
          <a:bodyPr wrap="square" rtlCol="0">
            <a:spAutoFit/>
          </a:bodyPr>
          <a:lstStyle/>
          <a:p>
            <a:r>
              <a:rPr lang="zh-CN" altLang="en-US" sz="2400" kern="0" dirty="0">
                <a:latin typeface="隶书" panose="02010509060101010101" pitchFamily="49" charset="-122"/>
                <a:ea typeface="隶书" panose="02010509060101010101" pitchFamily="49" charset="-122"/>
              </a:rPr>
              <a:t>蔬菜</a:t>
            </a:r>
            <a:r>
              <a:rPr lang="en-US" altLang="zh-CN" sz="2400" kern="0" dirty="0">
                <a:latin typeface="隶书" panose="02010509060101010101" pitchFamily="49" charset="-122"/>
                <a:ea typeface="隶书" panose="02010509060101010101" pitchFamily="49" charset="-122"/>
              </a:rPr>
              <a:t>/</a:t>
            </a:r>
            <a:r>
              <a:rPr lang="zh-CN" altLang="en-US" sz="2400" kern="0" dirty="0">
                <a:latin typeface="隶书" panose="02010509060101010101" pitchFamily="49" charset="-122"/>
                <a:ea typeface="隶书" panose="02010509060101010101" pitchFamily="49" charset="-122"/>
              </a:rPr>
              <a:t>鸡肉</a:t>
            </a:r>
            <a:endParaRPr lang="zh-CN" altLang="en-US" sz="2400" dirty="0">
              <a:latin typeface="隶书" panose="02010509060101010101" pitchFamily="49" charset="-122"/>
              <a:ea typeface="隶书" panose="02010509060101010101" pitchFamily="49" charset="-122"/>
            </a:endParaRPr>
          </a:p>
        </p:txBody>
      </p:sp>
      <p:sp>
        <p:nvSpPr>
          <p:cNvPr id="34" name="TextBox 19"/>
          <p:cNvSpPr txBox="1"/>
          <p:nvPr/>
        </p:nvSpPr>
        <p:spPr>
          <a:xfrm>
            <a:off x="8426944" y="3722871"/>
            <a:ext cx="1715791" cy="461665"/>
          </a:xfrm>
          <a:prstGeom prst="rect">
            <a:avLst/>
          </a:prstGeom>
          <a:noFill/>
        </p:spPr>
        <p:txBody>
          <a:bodyPr wrap="square" rtlCol="0">
            <a:spAutoFit/>
          </a:bodyPr>
          <a:lstStyle/>
          <a:p>
            <a:r>
              <a:rPr lang="zh-CN" altLang="en-US" sz="2400" kern="0" dirty="0">
                <a:latin typeface="隶书" panose="02010509060101010101" pitchFamily="49" charset="-122"/>
                <a:ea typeface="隶书" panose="02010509060101010101" pitchFamily="49" charset="-122"/>
              </a:rPr>
              <a:t>牛肉</a:t>
            </a:r>
            <a:r>
              <a:rPr lang="en-US" altLang="zh-CN" sz="2400" kern="0" dirty="0">
                <a:latin typeface="隶书" panose="02010509060101010101" pitchFamily="49" charset="-122"/>
                <a:ea typeface="隶书" panose="02010509060101010101" pitchFamily="49" charset="-122"/>
              </a:rPr>
              <a:t>/</a:t>
            </a:r>
            <a:r>
              <a:rPr lang="zh-CN" altLang="en-US" sz="2400" kern="0" dirty="0">
                <a:latin typeface="隶书" panose="02010509060101010101" pitchFamily="49" charset="-122"/>
                <a:ea typeface="隶书" panose="02010509060101010101" pitchFamily="49" charset="-122"/>
              </a:rPr>
              <a:t>生蚝</a:t>
            </a:r>
            <a:endParaRPr lang="zh-CN" altLang="en-US" sz="2400" dirty="0">
              <a:latin typeface="隶书" panose="02010509060101010101" pitchFamily="49" charset="-122"/>
              <a:ea typeface="隶书" panose="02010509060101010101" pitchFamily="49" charset="-122"/>
            </a:endParaRPr>
          </a:p>
        </p:txBody>
      </p:sp>
      <p:sp>
        <p:nvSpPr>
          <p:cNvPr id="35" name="TextBox 19"/>
          <p:cNvSpPr txBox="1"/>
          <p:nvPr/>
        </p:nvSpPr>
        <p:spPr>
          <a:xfrm>
            <a:off x="8426943" y="5243164"/>
            <a:ext cx="1715791" cy="461665"/>
          </a:xfrm>
          <a:prstGeom prst="rect">
            <a:avLst/>
          </a:prstGeom>
          <a:noFill/>
        </p:spPr>
        <p:txBody>
          <a:bodyPr wrap="square" rtlCol="0">
            <a:spAutoFit/>
          </a:bodyPr>
          <a:lstStyle/>
          <a:p>
            <a:r>
              <a:rPr lang="zh-CN" altLang="en-US" sz="2400" kern="0" dirty="0">
                <a:latin typeface="隶书" panose="02010509060101010101" pitchFamily="49" charset="-122"/>
                <a:ea typeface="隶书" panose="02010509060101010101" pitchFamily="49" charset="-122"/>
              </a:rPr>
              <a:t>生蚝</a:t>
            </a:r>
            <a:r>
              <a:rPr lang="en-US" altLang="zh-CN" sz="2400" kern="0" dirty="0">
                <a:latin typeface="隶书" panose="02010509060101010101" pitchFamily="49" charset="-122"/>
                <a:ea typeface="隶书" panose="02010509060101010101" pitchFamily="49" charset="-122"/>
              </a:rPr>
              <a:t>/</a:t>
            </a:r>
            <a:r>
              <a:rPr lang="zh-CN" altLang="en-US" sz="2400" kern="0" dirty="0">
                <a:latin typeface="隶书" panose="02010509060101010101" pitchFamily="49" charset="-122"/>
                <a:ea typeface="隶书" panose="02010509060101010101" pitchFamily="49" charset="-122"/>
              </a:rPr>
              <a:t>豆腐</a:t>
            </a:r>
            <a:endParaRPr lang="zh-CN" altLang="en-US" sz="2400" dirty="0">
              <a:latin typeface="隶书" panose="02010509060101010101" pitchFamily="49" charset="-122"/>
              <a:ea typeface="隶书" panose="02010509060101010101" pitchFamily="49" charset="-122"/>
            </a:endParaRPr>
          </a:p>
        </p:txBody>
      </p:sp>
      <p:sp>
        <p:nvSpPr>
          <p:cNvPr id="36" name="文本框 45"/>
          <p:cNvSpPr txBox="1">
            <a:spLocks noChangeArrowheads="1"/>
          </p:cNvSpPr>
          <p:nvPr/>
        </p:nvSpPr>
        <p:spPr bwMode="auto">
          <a:xfrm>
            <a:off x="5672346" y="525496"/>
            <a:ext cx="1190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400" b="1" dirty="0">
                <a:latin typeface="隶书" panose="02010509060101010101" pitchFamily="49" charset="-122"/>
                <a:ea typeface="隶书" panose="02010509060101010101" pitchFamily="49" charset="-122"/>
              </a:rPr>
              <a:t>司空昊</a:t>
            </a:r>
            <a:endParaRPr lang="zh-CN" altLang="zh-CN" sz="2400" b="1" dirty="0">
              <a:latin typeface="隶书" panose="02010509060101010101" pitchFamily="49" charset="-122"/>
              <a:ea typeface="隶书" panose="02010509060101010101" pitchFamily="49" charset="-122"/>
            </a:endParaRPr>
          </a:p>
        </p:txBody>
      </p:sp>
      <p:pic>
        <p:nvPicPr>
          <p:cNvPr id="37" name="图片 36"/>
          <p:cNvPicPr>
            <a:picLocks noChangeAspect="1"/>
          </p:cNvPicPr>
          <p:nvPr/>
        </p:nvPicPr>
        <p:blipFill>
          <a:blip r:embed="rId6"/>
          <a:stretch>
            <a:fillRect/>
          </a:stretch>
        </p:blipFill>
        <p:spPr>
          <a:xfrm>
            <a:off x="4787437" y="162123"/>
            <a:ext cx="952831" cy="1200762"/>
          </a:xfrm>
          <a:prstGeom prst="rect">
            <a:avLst/>
          </a:prstGeom>
        </p:spPr>
      </p:pic>
      <p:sp>
        <p:nvSpPr>
          <p:cNvPr id="38" name="文本框 49"/>
          <p:cNvSpPr txBox="1">
            <a:spLocks noChangeArrowheads="1"/>
          </p:cNvSpPr>
          <p:nvPr/>
        </p:nvSpPr>
        <p:spPr bwMode="auto">
          <a:xfrm>
            <a:off x="7168181" y="216304"/>
            <a:ext cx="229585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zh-CN" altLang="en-US" sz="2400" kern="0" dirty="0">
                <a:latin typeface="隶书" panose="02010509060101010101" pitchFamily="49" charset="-122"/>
                <a:ea typeface="隶书" panose="02010509060101010101" pitchFamily="49" charset="-122"/>
              </a:rPr>
              <a:t>去菜市场，猪肉去换鸡肉！</a:t>
            </a:r>
            <a:endParaRPr lang="zh-CN" altLang="en-US" sz="2400" dirty="0">
              <a:latin typeface="隶书" panose="02010509060101010101" pitchFamily="49" charset="-122"/>
              <a:ea typeface="隶书" panose="02010509060101010101" pitchFamily="49" charset="-122"/>
            </a:endParaRPr>
          </a:p>
        </p:txBody>
      </p:sp>
    </p:spTree>
    <p:custDataLst>
      <p:tags r:id="rId1"/>
    </p:custDataLst>
    <p:extLst>
      <p:ext uri="{BB962C8B-B14F-4D97-AF65-F5344CB8AC3E}">
        <p14:creationId xmlns:p14="http://schemas.microsoft.com/office/powerpoint/2010/main" val="2707938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outVertical)">
                                      <p:cBhvr>
                                        <p:cTn id="7" dur="3000"/>
                                        <p:tgtEl>
                                          <p:spTgt spid="2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barn(inVertical)">
                                      <p:cBhvr>
                                        <p:cTn id="10" dur="1750"/>
                                        <p:tgtEl>
                                          <p:spTgt spid="3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barn(inVertical)">
                                      <p:cBhvr>
                                        <p:cTn id="13" dur="1750"/>
                                        <p:tgtEl>
                                          <p:spTgt spid="38"/>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additive="base">
                                        <p:cTn id="16" dur="500" fill="hold"/>
                                        <p:tgtEl>
                                          <p:spTgt spid="31"/>
                                        </p:tgtEl>
                                        <p:attrNameLst>
                                          <p:attrName>ppt_x</p:attrName>
                                        </p:attrNameLst>
                                      </p:cBhvr>
                                      <p:tavLst>
                                        <p:tav tm="0">
                                          <p:val>
                                            <p:strVal val="#ppt_x"/>
                                          </p:val>
                                        </p:tav>
                                        <p:tav tm="100000">
                                          <p:val>
                                            <p:strVal val="#ppt_x"/>
                                          </p:val>
                                        </p:tav>
                                      </p:tavLst>
                                    </p:anim>
                                    <p:anim calcmode="lin" valueType="num">
                                      <p:cBhvr additive="base">
                                        <p:cTn id="17" dur="500" fill="hold"/>
                                        <p:tgtEl>
                                          <p:spTgt spid="3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additive="base">
                                        <p:cTn id="20" dur="500" fill="hold"/>
                                        <p:tgtEl>
                                          <p:spTgt spid="32"/>
                                        </p:tgtEl>
                                        <p:attrNameLst>
                                          <p:attrName>ppt_x</p:attrName>
                                        </p:attrNameLst>
                                      </p:cBhvr>
                                      <p:tavLst>
                                        <p:tav tm="0">
                                          <p:val>
                                            <p:strVal val="#ppt_x"/>
                                          </p:val>
                                        </p:tav>
                                        <p:tav tm="100000">
                                          <p:val>
                                            <p:strVal val="#ppt_x"/>
                                          </p:val>
                                        </p:tav>
                                      </p:tavLst>
                                    </p:anim>
                                    <p:anim calcmode="lin" valueType="num">
                                      <p:cBhvr additive="base">
                                        <p:cTn id="21" dur="500" fill="hold"/>
                                        <p:tgtEl>
                                          <p:spTgt spid="3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ppt_x"/>
                                          </p:val>
                                        </p:tav>
                                        <p:tav tm="100000">
                                          <p:val>
                                            <p:strVal val="#ppt_x"/>
                                          </p:val>
                                        </p:tav>
                                      </p:tavLst>
                                    </p:anim>
                                    <p:anim calcmode="lin" valueType="num">
                                      <p:cBhvr additive="base">
                                        <p:cTn id="25" dur="500" fill="hold"/>
                                        <p:tgtEl>
                                          <p:spTgt spid="3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 calcmode="lin" valueType="num">
                                      <p:cBhvr additive="base">
                                        <p:cTn id="28" dur="500" fill="hold"/>
                                        <p:tgtEl>
                                          <p:spTgt spid="34"/>
                                        </p:tgtEl>
                                        <p:attrNameLst>
                                          <p:attrName>ppt_x</p:attrName>
                                        </p:attrNameLst>
                                      </p:cBhvr>
                                      <p:tavLst>
                                        <p:tav tm="0">
                                          <p:val>
                                            <p:strVal val="#ppt_x"/>
                                          </p:val>
                                        </p:tav>
                                        <p:tav tm="100000">
                                          <p:val>
                                            <p:strVal val="#ppt_x"/>
                                          </p:val>
                                        </p:tav>
                                      </p:tavLst>
                                    </p:anim>
                                    <p:anim calcmode="lin" valueType="num">
                                      <p:cBhvr additive="base">
                                        <p:cTn id="29" dur="500" fill="hold"/>
                                        <p:tgtEl>
                                          <p:spTgt spid="3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500" fill="hold"/>
                                        <p:tgtEl>
                                          <p:spTgt spid="35"/>
                                        </p:tgtEl>
                                        <p:attrNameLst>
                                          <p:attrName>ppt_x</p:attrName>
                                        </p:attrNameLst>
                                      </p:cBhvr>
                                      <p:tavLst>
                                        <p:tav tm="0">
                                          <p:val>
                                            <p:strVal val="#ppt_x"/>
                                          </p:val>
                                        </p:tav>
                                        <p:tav tm="100000">
                                          <p:val>
                                            <p:strVal val="#ppt_x"/>
                                          </p:val>
                                        </p:tav>
                                      </p:tavLst>
                                    </p:anim>
                                    <p:anim calcmode="lin" valueType="num">
                                      <p:cBhvr additive="base">
                                        <p:cTn id="33" dur="500" fill="hold"/>
                                        <p:tgtEl>
                                          <p:spTgt spid="3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9" presetClass="entr" presetSubtype="0" fill="hold" grpId="1"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dissolve">
                                      <p:cBhvr>
                                        <p:cTn id="37" dur="500"/>
                                        <p:tgtEl>
                                          <p:spTgt spid="33"/>
                                        </p:tgtEl>
                                      </p:cBhvr>
                                    </p:animEffect>
                                  </p:childTnLst>
                                </p:cTn>
                              </p:par>
                            </p:childTnLst>
                          </p:cTn>
                        </p:par>
                        <p:par>
                          <p:cTn id="38" fill="hold">
                            <p:stCondLst>
                              <p:cond delay="3500"/>
                            </p:stCondLst>
                            <p:childTnLst>
                              <p:par>
                                <p:cTn id="39" presetID="9" presetClass="entr" presetSubtype="0" fill="hold" grpId="1"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dissolve">
                                      <p:cBhvr>
                                        <p:cTn id="41" dur="500"/>
                                        <p:tgtEl>
                                          <p:spTgt spid="34"/>
                                        </p:tgtEl>
                                      </p:cBhvr>
                                    </p:animEffect>
                                  </p:childTnLst>
                                </p:cTn>
                              </p:par>
                            </p:childTnLst>
                          </p:cTn>
                        </p:par>
                        <p:par>
                          <p:cTn id="42" fill="hold">
                            <p:stCondLst>
                              <p:cond delay="4000"/>
                            </p:stCondLst>
                            <p:childTnLst>
                              <p:par>
                                <p:cTn id="43" presetID="9" presetClass="entr" presetSubtype="0" fill="hold" grpId="1"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dissolve">
                                      <p:cBhvr>
                                        <p:cTn id="45" dur="500"/>
                                        <p:tgtEl>
                                          <p:spTgt spid="35"/>
                                        </p:tgtEl>
                                      </p:cBhvr>
                                    </p:animEffect>
                                  </p:childTnLst>
                                </p:cTn>
                              </p:par>
                            </p:childTnLst>
                          </p:cTn>
                        </p:par>
                        <p:par>
                          <p:cTn id="46" fill="hold">
                            <p:stCondLst>
                              <p:cond delay="4500"/>
                            </p:stCondLst>
                            <p:childTnLst>
                              <p:par>
                                <p:cTn id="47" presetID="9" presetClass="entr" presetSubtype="0" fill="hold" grpId="1"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dissolve">
                                      <p:cBhvr>
                                        <p:cTn id="49" dur="500"/>
                                        <p:tgtEl>
                                          <p:spTgt spid="32"/>
                                        </p:tgtEl>
                                      </p:cBhvr>
                                    </p:animEffect>
                                  </p:childTnLst>
                                </p:cTn>
                              </p:par>
                            </p:childTnLst>
                          </p:cTn>
                        </p:par>
                        <p:par>
                          <p:cTn id="50" fill="hold">
                            <p:stCondLst>
                              <p:cond delay="5000"/>
                            </p:stCondLst>
                            <p:childTnLst>
                              <p:par>
                                <p:cTn id="51" presetID="9" presetClass="entr" presetSubtype="0" fill="hold" grpId="1" nodeType="after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dissolve">
                                      <p:cBhvr>
                                        <p:cTn id="5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2" grpId="0"/>
      <p:bldP spid="32" grpId="1"/>
      <p:bldP spid="33" grpId="0"/>
      <p:bldP spid="33" grpId="1"/>
      <p:bldP spid="34" grpId="0"/>
      <p:bldP spid="34" grpId="1"/>
      <p:bldP spid="35" grpId="0"/>
      <p:bldP spid="35" grpId="1"/>
      <p:bldP spid="36"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4">
            <a:extLst>
              <a:ext uri="{28A0092B-C50C-407E-A947-70E740481C1C}">
                <a14:useLocalDpi xmlns:a14="http://schemas.microsoft.com/office/drawing/2010/main" val="0"/>
              </a:ext>
            </a:extLst>
          </a:blip>
          <a:srcRect b="63982"/>
          <a:stretch/>
        </p:blipFill>
        <p:spPr>
          <a:xfrm>
            <a:off x="324465" y="-740939"/>
            <a:ext cx="11867535" cy="7598939"/>
          </a:xfrm>
          <a:prstGeom prst="rect">
            <a:avLst/>
          </a:prstGeom>
        </p:spPr>
      </p:pic>
      <p:sp>
        <p:nvSpPr>
          <p:cNvPr id="4" name="矩形 3"/>
          <p:cNvSpPr/>
          <p:nvPr/>
        </p:nvSpPr>
        <p:spPr>
          <a:xfrm>
            <a:off x="1062609" y="1449180"/>
            <a:ext cx="8046719" cy="1094082"/>
          </a:xfrm>
          <a:prstGeom prst="rect">
            <a:avLst/>
          </a:prstGeom>
          <a:solidFill>
            <a:schemeClr val="bg1"/>
          </a:solidFill>
          <a:ln>
            <a:noFill/>
          </a:ln>
          <a:effectLst>
            <a:outerShdw blurRad="50800" dist="381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923734" y="3889717"/>
            <a:ext cx="8046719" cy="1689048"/>
          </a:xfrm>
          <a:prstGeom prst="rect">
            <a:avLst/>
          </a:prstGeom>
          <a:solidFill>
            <a:schemeClr val="bg1"/>
          </a:solidFill>
          <a:ln>
            <a:noFill/>
          </a:ln>
          <a:effectLst>
            <a:outerShdw blurRad="50800" dist="381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26"/>
          <p:cNvSpPr txBox="1">
            <a:spLocks noChangeArrowheads="1"/>
          </p:cNvSpPr>
          <p:nvPr/>
        </p:nvSpPr>
        <p:spPr bwMode="auto">
          <a:xfrm>
            <a:off x="1650859" y="1567348"/>
            <a:ext cx="663007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altLang="en-US" kern="0" dirty="0">
                <a:latin typeface="隶书" panose="02010509060101010101" pitchFamily="49" charset="-122"/>
                <a:ea typeface="隶书" panose="02010509060101010101" pitchFamily="49" charset="-122"/>
              </a:rPr>
              <a:t>订单簿：基于订单薄的</a:t>
            </a:r>
            <a:r>
              <a:rPr lang="en-US" altLang="zh-CN" kern="0" dirty="0">
                <a:latin typeface="Times New Roman" panose="02020603050405020304" pitchFamily="18" charset="0"/>
                <a:ea typeface="隶书" panose="02010509060101010101" pitchFamily="49" charset="-122"/>
                <a:cs typeface="Times New Roman" panose="02020603050405020304" pitchFamily="18" charset="0"/>
              </a:rPr>
              <a:t>DEX</a:t>
            </a:r>
            <a:r>
              <a:rPr lang="zh-CN" altLang="en-US" kern="0" dirty="0">
                <a:latin typeface="隶书" panose="02010509060101010101" pitchFamily="49" charset="-122"/>
                <a:ea typeface="隶书" panose="02010509060101010101" pitchFamily="49" charset="-122"/>
              </a:rPr>
              <a:t>面临的最大问题之一是流动性。用户在订单薄中的订单可能需要等待很长时间才能成交</a:t>
            </a:r>
            <a:r>
              <a:rPr lang="en-US" altLang="zh-CN" kern="0" dirty="0">
                <a:latin typeface="隶书" panose="02010509060101010101" pitchFamily="49" charset="-122"/>
                <a:ea typeface="隶书" panose="02010509060101010101" pitchFamily="49" charset="-122"/>
              </a:rPr>
              <a:t>!</a:t>
            </a:r>
          </a:p>
        </p:txBody>
      </p:sp>
      <p:sp>
        <p:nvSpPr>
          <p:cNvPr id="12" name="文本框 26"/>
          <p:cNvSpPr txBox="1">
            <a:spLocks noChangeArrowheads="1"/>
          </p:cNvSpPr>
          <p:nvPr/>
        </p:nvSpPr>
        <p:spPr bwMode="auto">
          <a:xfrm>
            <a:off x="3632059" y="4040917"/>
            <a:ext cx="6630071" cy="12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zh-CN" altLang="en-US" kern="0" dirty="0">
                <a:latin typeface="隶书" panose="02010509060101010101" pitchFamily="49" charset="-122"/>
                <a:ea typeface="隶书" panose="02010509060101010101" pitchFamily="49" charset="-122"/>
              </a:rPr>
              <a:t>流动性池：本质上是智能合约中的代币准备金，而且用户可以立即买卖流动性池中的可用代币。代币的价格是通过算法确定的，会因大额交易而上涨。</a:t>
            </a:r>
            <a:endParaRPr lang="en-US" altLang="zh-CN" kern="0" dirty="0">
              <a:latin typeface="隶书" panose="02010509060101010101" pitchFamily="49" charset="-122"/>
              <a:ea typeface="隶书" panose="02010509060101010101" pitchFamily="49" charset="-122"/>
            </a:endParaRPr>
          </a:p>
        </p:txBody>
      </p:sp>
    </p:spTree>
    <p:custDataLst>
      <p:tags r:id="rId1"/>
    </p:custDataLst>
    <p:extLst>
      <p:ext uri="{BB962C8B-B14F-4D97-AF65-F5344CB8AC3E}">
        <p14:creationId xmlns:p14="http://schemas.microsoft.com/office/powerpoint/2010/main" val="514948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3"/>
          <p:cNvPicPr>
            <a:picLocks noChangeAspect="1"/>
          </p:cNvPicPr>
          <p:nvPr/>
        </p:nvPicPr>
        <p:blipFill>
          <a:blip r:embed="rId4"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bwMode="auto">
          <a:xfrm>
            <a:off x="-17409" y="4047090"/>
            <a:ext cx="12209409" cy="257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31"/>
          <p:cNvSpPr txBox="1">
            <a:spLocks noChangeArrowheads="1"/>
          </p:cNvSpPr>
          <p:nvPr/>
        </p:nvSpPr>
        <p:spPr bwMode="auto">
          <a:xfrm>
            <a:off x="2627526" y="1382303"/>
            <a:ext cx="320719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300" b="1" dirty="0">
                <a:latin typeface="隶书" panose="02010509060101010101" pitchFamily="49" charset="-122"/>
                <a:ea typeface="隶书" panose="02010509060101010101" pitchFamily="49" charset="-122"/>
              </a:rPr>
              <a:t>UniswapV2</a:t>
            </a:r>
            <a:endParaRPr lang="zh-CN" altLang="zh-CN" sz="3300" b="1" dirty="0">
              <a:latin typeface="隶书" panose="02010509060101010101" pitchFamily="49" charset="-122"/>
              <a:ea typeface="隶书" panose="02010509060101010101" pitchFamily="49" charset="-122"/>
            </a:endParaRPr>
          </a:p>
        </p:txBody>
      </p:sp>
      <p:sp>
        <p:nvSpPr>
          <p:cNvPr id="4" name="文本框 26"/>
          <p:cNvSpPr txBox="1">
            <a:spLocks noChangeArrowheads="1"/>
          </p:cNvSpPr>
          <p:nvPr/>
        </p:nvSpPr>
        <p:spPr bwMode="auto">
          <a:xfrm>
            <a:off x="2627526" y="2156020"/>
            <a:ext cx="7852905" cy="323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z="1600" b="1" kern="0" dirty="0" err="1">
                <a:latin typeface="隶书" panose="02010509060101010101" pitchFamily="49" charset="-122"/>
                <a:ea typeface="隶书" panose="02010509060101010101" pitchFamily="49" charset="-122"/>
              </a:rPr>
              <a:t>Uniswap</a:t>
            </a:r>
            <a:r>
              <a:rPr lang="en-US" altLang="zh-CN" sz="1600" b="1" kern="0" dirty="0">
                <a:latin typeface="隶书" panose="02010509060101010101" pitchFamily="49" charset="-122"/>
                <a:ea typeface="隶书" panose="02010509060101010101" pitchFamily="49" charset="-122"/>
              </a:rPr>
              <a:t> is an automated liquidity protocol powered by a constant product formula and implemented in a system of non-upgradeable smart contracts on the </a:t>
            </a:r>
            <a:r>
              <a:rPr lang="en-US" altLang="zh-CN" sz="1600" b="1" kern="0" dirty="0" err="1">
                <a:latin typeface="隶书" panose="02010509060101010101" pitchFamily="49" charset="-122"/>
                <a:ea typeface="隶书" panose="02010509060101010101" pitchFamily="49" charset="-122"/>
              </a:rPr>
              <a:t>Ethereum</a:t>
            </a:r>
            <a:r>
              <a:rPr lang="en-US" altLang="zh-CN" sz="1600" b="1" kern="0" dirty="0">
                <a:latin typeface="隶书" panose="02010509060101010101" pitchFamily="49" charset="-122"/>
                <a:ea typeface="隶书" panose="02010509060101010101" pitchFamily="49" charset="-122"/>
              </a:rPr>
              <a:t> </a:t>
            </a:r>
            <a:r>
              <a:rPr lang="en-US" altLang="zh-CN" sz="1600" b="1" kern="0" dirty="0" err="1">
                <a:latin typeface="隶书" panose="02010509060101010101" pitchFamily="49" charset="-122"/>
                <a:ea typeface="隶书" panose="02010509060101010101" pitchFamily="49" charset="-122"/>
              </a:rPr>
              <a:t>blockchain</a:t>
            </a:r>
            <a:r>
              <a:rPr lang="en-US" altLang="zh-CN" sz="1600" b="1" kern="0" dirty="0">
                <a:latin typeface="隶书" panose="02010509060101010101" pitchFamily="49" charset="-122"/>
                <a:ea typeface="隶书" panose="02010509060101010101" pitchFamily="49" charset="-122"/>
              </a:rPr>
              <a:t>.</a:t>
            </a:r>
          </a:p>
          <a:p>
            <a:pPr>
              <a:lnSpc>
                <a:spcPct val="150000"/>
              </a:lnSpc>
              <a:defRPr/>
            </a:pPr>
            <a:endParaRPr lang="en-US" altLang="zh-CN" sz="1600" kern="0" dirty="0">
              <a:solidFill>
                <a:srgbClr val="000000">
                  <a:lumMod val="65000"/>
                  <a:lumOff val="35000"/>
                </a:srgbClr>
              </a:solidFill>
              <a:latin typeface="隶书" panose="02010509060101010101" pitchFamily="49" charset="-122"/>
              <a:ea typeface="隶书" panose="02010509060101010101" pitchFamily="49" charset="-122"/>
            </a:endParaRPr>
          </a:p>
          <a:p>
            <a:pPr marL="285750" indent="-285750">
              <a:lnSpc>
                <a:spcPct val="150000"/>
              </a:lnSpc>
              <a:buFont typeface="Arial" panose="020B0604020202020204" pitchFamily="34" charset="0"/>
              <a:buChar char="•"/>
              <a:defRPr/>
            </a:pPr>
            <a:r>
              <a:rPr lang="zh-CN" altLang="en-US" dirty="0"/>
              <a:t>一个自动的流动性协议（</a:t>
            </a:r>
            <a:r>
              <a:rPr lang="en-US" altLang="zh-CN" dirty="0"/>
              <a:t>AMM</a:t>
            </a:r>
            <a:r>
              <a:rPr lang="zh-CN" altLang="en-US" dirty="0"/>
              <a:t>）</a:t>
            </a:r>
            <a:endParaRPr lang="en-US" altLang="zh-CN" dirty="0"/>
          </a:p>
          <a:p>
            <a:pPr marL="285750" indent="-285750">
              <a:lnSpc>
                <a:spcPct val="150000"/>
              </a:lnSpc>
              <a:buFont typeface="Arial" panose="020B0604020202020204" pitchFamily="34" charset="0"/>
              <a:buChar char="•"/>
              <a:defRPr/>
            </a:pPr>
            <a:r>
              <a:rPr lang="zh-CN" altLang="en-US" dirty="0"/>
              <a:t>基于恒定乘积算法（</a:t>
            </a:r>
            <a:r>
              <a:rPr lang="en-US" altLang="zh-CN" dirty="0"/>
              <a:t>x * y = k</a:t>
            </a:r>
            <a:r>
              <a:rPr lang="zh-CN" altLang="en-US" dirty="0"/>
              <a:t>）</a:t>
            </a:r>
            <a:endParaRPr lang="en-US" altLang="zh-CN" dirty="0"/>
          </a:p>
          <a:p>
            <a:pPr marL="285750" indent="-285750">
              <a:lnSpc>
                <a:spcPct val="150000"/>
              </a:lnSpc>
              <a:buFont typeface="Arial" panose="020B0604020202020204" pitchFamily="34" charset="0"/>
              <a:buChar char="•"/>
              <a:defRPr/>
            </a:pPr>
            <a:r>
              <a:rPr lang="zh-CN" altLang="en-US" dirty="0"/>
              <a:t>通过不可升级的智能合约实现</a:t>
            </a:r>
            <a:endParaRPr lang="en-US" altLang="zh-CN" dirty="0"/>
          </a:p>
          <a:p>
            <a:pPr marL="285750" indent="-285750">
              <a:lnSpc>
                <a:spcPct val="150000"/>
              </a:lnSpc>
              <a:buFont typeface="Arial" panose="020B0604020202020204" pitchFamily="34" charset="0"/>
              <a:buChar char="•"/>
              <a:defRPr/>
            </a:pPr>
            <a:r>
              <a:rPr lang="zh-CN" altLang="en-US" dirty="0"/>
              <a:t>以太坊区块链上</a:t>
            </a:r>
            <a:endParaRPr lang="zh-CN" altLang="en-US" sz="1300" dirty="0">
              <a:latin typeface="隶书" panose="02010509060101010101" pitchFamily="49" charset="-122"/>
              <a:ea typeface="隶书" panose="02010509060101010101" pitchFamily="49" charset="-122"/>
            </a:endParaRPr>
          </a:p>
        </p:txBody>
      </p:sp>
    </p:spTree>
    <p:custDataLst>
      <p:tags r:id="rId1"/>
    </p:custDataLst>
    <p:extLst>
      <p:ext uri="{BB962C8B-B14F-4D97-AF65-F5344CB8AC3E}">
        <p14:creationId xmlns:p14="http://schemas.microsoft.com/office/powerpoint/2010/main" val="19137010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childTnLst>
                                </p:cTn>
                              </p:par>
                            </p:childTnLst>
                          </p:cTn>
                        </p:par>
                        <p:par>
                          <p:cTn id="8" fill="hold">
                            <p:stCondLst>
                              <p:cond delay="125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par>
                          <p:cTn id="12" fill="hold">
                            <p:stCondLst>
                              <p:cond delay="1750"/>
                            </p:stCondLst>
                            <p:childTnLst>
                              <p:par>
                                <p:cTn id="13" presetID="42"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3"/>
          <p:cNvPicPr>
            <a:picLocks noChangeAspect="1"/>
          </p:cNvPicPr>
          <p:nvPr/>
        </p:nvPicPr>
        <p:blipFill>
          <a:blip r:embed="rId4"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bwMode="auto">
          <a:xfrm>
            <a:off x="-17409" y="4047090"/>
            <a:ext cx="12209409" cy="2578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31"/>
          <p:cNvSpPr txBox="1">
            <a:spLocks noChangeArrowheads="1"/>
          </p:cNvSpPr>
          <p:nvPr/>
        </p:nvSpPr>
        <p:spPr bwMode="auto">
          <a:xfrm>
            <a:off x="1020399" y="1063272"/>
            <a:ext cx="2360110"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300" b="1" dirty="0">
                <a:latin typeface="隶书" panose="02010509060101010101" pitchFamily="49" charset="-122"/>
                <a:ea typeface="隶书" panose="02010509060101010101" pitchFamily="49" charset="-122"/>
              </a:rPr>
              <a:t>恒定乘积</a:t>
            </a:r>
            <a:endParaRPr lang="zh-CN" altLang="zh-CN" sz="3300" b="1" dirty="0">
              <a:latin typeface="隶书" panose="02010509060101010101" pitchFamily="49" charset="-122"/>
              <a:ea typeface="隶书" panose="02010509060101010101" pitchFamily="49" charset="-122"/>
            </a:endParaRPr>
          </a:p>
        </p:txBody>
      </p:sp>
      <p:pic>
        <p:nvPicPr>
          <p:cNvPr id="6" name="图片 5"/>
          <p:cNvPicPr>
            <a:picLocks noChangeAspect="1"/>
          </p:cNvPicPr>
          <p:nvPr/>
        </p:nvPicPr>
        <p:blipFill>
          <a:blip r:embed="rId5"/>
          <a:stretch>
            <a:fillRect/>
          </a:stretch>
        </p:blipFill>
        <p:spPr>
          <a:xfrm>
            <a:off x="3123779" y="1566998"/>
            <a:ext cx="4773312" cy="4357518"/>
          </a:xfrm>
          <a:prstGeom prst="rect">
            <a:avLst/>
          </a:prstGeom>
        </p:spPr>
      </p:pic>
    </p:spTree>
    <p:custDataLst>
      <p:tags r:id="rId1"/>
    </p:custDataLst>
    <p:extLst>
      <p:ext uri="{BB962C8B-B14F-4D97-AF65-F5344CB8AC3E}">
        <p14:creationId xmlns:p14="http://schemas.microsoft.com/office/powerpoint/2010/main" val="2321477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childTnLst>
                                </p:cTn>
                              </p:par>
                            </p:childTnLst>
                          </p:cTn>
                        </p:par>
                        <p:par>
                          <p:cTn id="8" fill="hold">
                            <p:stCondLst>
                              <p:cond delay="1250"/>
                            </p:stCondLst>
                            <p:childTnLst>
                              <p:par>
                                <p:cTn id="9" presetID="16" presetClass="entr" presetSubtype="2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32516" y="1200258"/>
            <a:ext cx="1614070" cy="1589892"/>
            <a:chOff x="4596462" y="1085503"/>
            <a:chExt cx="1264785" cy="1205126"/>
          </a:xfrm>
        </p:grpSpPr>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6462" y="1085503"/>
              <a:ext cx="1264785" cy="1205126"/>
            </a:xfrm>
            <a:prstGeom prst="rect">
              <a:avLst/>
            </a:prstGeom>
          </p:spPr>
        </p:pic>
        <p:sp>
          <p:nvSpPr>
            <p:cNvPr id="4" name="TextBox 20"/>
            <p:cNvSpPr txBox="1"/>
            <p:nvPr/>
          </p:nvSpPr>
          <p:spPr>
            <a:xfrm>
              <a:off x="4788024" y="1310351"/>
              <a:ext cx="864096" cy="536572"/>
            </a:xfrm>
            <a:prstGeom prst="rect">
              <a:avLst/>
            </a:prstGeom>
            <a:noFill/>
          </p:spPr>
          <p:txBody>
            <a:bodyPr wrap="square" rtlCol="0">
              <a:spAutoFit/>
            </a:bodyPr>
            <a:lstStyle/>
            <a:p>
              <a:pPr algn="ctr"/>
              <a:r>
                <a:rPr lang="zh-CN" altLang="en-US" sz="4000" b="1" dirty="0">
                  <a:solidFill>
                    <a:schemeClr val="bg1"/>
                  </a:solidFill>
                  <a:latin typeface="隶书" panose="02010509060101010101" pitchFamily="49" charset="-122"/>
                  <a:ea typeface="隶书" panose="02010509060101010101" pitchFamily="49" charset="-122"/>
                </a:rPr>
                <a:t>壹</a:t>
              </a:r>
            </a:p>
          </p:txBody>
        </p:sp>
      </p:grpSp>
      <p:grpSp>
        <p:nvGrpSpPr>
          <p:cNvPr id="5" name="组合 4"/>
          <p:cNvGrpSpPr/>
          <p:nvPr/>
        </p:nvGrpSpPr>
        <p:grpSpPr>
          <a:xfrm>
            <a:off x="1832516" y="2675701"/>
            <a:ext cx="1614070" cy="1589892"/>
            <a:chOff x="4596462" y="2349926"/>
            <a:chExt cx="1264785" cy="1205126"/>
          </a:xfrm>
        </p:grpSpPr>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6462" y="2349926"/>
              <a:ext cx="1264785" cy="1205126"/>
            </a:xfrm>
            <a:prstGeom prst="rect">
              <a:avLst/>
            </a:prstGeom>
          </p:spPr>
        </p:pic>
        <p:sp>
          <p:nvSpPr>
            <p:cNvPr id="7" name="TextBox 24"/>
            <p:cNvSpPr txBox="1"/>
            <p:nvPr/>
          </p:nvSpPr>
          <p:spPr>
            <a:xfrm>
              <a:off x="4796806" y="2575878"/>
              <a:ext cx="864096" cy="536572"/>
            </a:xfrm>
            <a:prstGeom prst="rect">
              <a:avLst/>
            </a:prstGeom>
            <a:noFill/>
          </p:spPr>
          <p:txBody>
            <a:bodyPr wrap="square" rtlCol="0">
              <a:spAutoFit/>
            </a:bodyPr>
            <a:lstStyle/>
            <a:p>
              <a:pPr algn="ctr"/>
              <a:r>
                <a:rPr lang="zh-CN" altLang="en-US" sz="4000" b="1" dirty="0">
                  <a:solidFill>
                    <a:schemeClr val="bg1"/>
                  </a:solidFill>
                  <a:latin typeface="隶书" panose="02010509060101010101" pitchFamily="49" charset="-122"/>
                  <a:ea typeface="隶书" panose="02010509060101010101" pitchFamily="49" charset="-122"/>
                </a:rPr>
                <a:t>贰</a:t>
              </a:r>
            </a:p>
          </p:txBody>
        </p:sp>
      </p:grpSp>
      <p:grpSp>
        <p:nvGrpSpPr>
          <p:cNvPr id="8" name="组合 7"/>
          <p:cNvGrpSpPr/>
          <p:nvPr/>
        </p:nvGrpSpPr>
        <p:grpSpPr>
          <a:xfrm>
            <a:off x="1832515" y="4206007"/>
            <a:ext cx="1614070" cy="1589892"/>
            <a:chOff x="4596461" y="3598872"/>
            <a:chExt cx="1264785" cy="1205126"/>
          </a:xfrm>
        </p:grpSpPr>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6461" y="3598872"/>
              <a:ext cx="1264785" cy="1205126"/>
            </a:xfrm>
            <a:prstGeom prst="rect">
              <a:avLst/>
            </a:prstGeom>
          </p:spPr>
        </p:pic>
        <p:sp>
          <p:nvSpPr>
            <p:cNvPr id="10" name="TextBox 27"/>
            <p:cNvSpPr txBox="1"/>
            <p:nvPr/>
          </p:nvSpPr>
          <p:spPr>
            <a:xfrm>
              <a:off x="4788024" y="3856815"/>
              <a:ext cx="864096" cy="536572"/>
            </a:xfrm>
            <a:prstGeom prst="rect">
              <a:avLst/>
            </a:prstGeom>
            <a:noFill/>
          </p:spPr>
          <p:txBody>
            <a:bodyPr wrap="square" rtlCol="0">
              <a:spAutoFit/>
            </a:bodyPr>
            <a:lstStyle/>
            <a:p>
              <a:pPr algn="ctr"/>
              <a:r>
                <a:rPr lang="zh-CN" altLang="en-US" sz="4000" b="1" dirty="0">
                  <a:solidFill>
                    <a:schemeClr val="bg1"/>
                  </a:solidFill>
                  <a:latin typeface="隶书" panose="02010509060101010101" pitchFamily="49" charset="-122"/>
                  <a:ea typeface="隶书" panose="02010509060101010101" pitchFamily="49" charset="-122"/>
                </a:rPr>
                <a:t>叁</a:t>
              </a:r>
            </a:p>
          </p:txBody>
        </p:sp>
      </p:grpSp>
      <p:sp>
        <p:nvSpPr>
          <p:cNvPr id="11" name="TextBox 28"/>
          <p:cNvSpPr txBox="1"/>
          <p:nvPr/>
        </p:nvSpPr>
        <p:spPr>
          <a:xfrm>
            <a:off x="3702256" y="1579705"/>
            <a:ext cx="6056752" cy="830997"/>
          </a:xfrm>
          <a:prstGeom prst="rect">
            <a:avLst/>
          </a:prstGeom>
          <a:noFill/>
        </p:spPr>
        <p:txBody>
          <a:bodyPr wrap="square" rtlCol="0">
            <a:spAutoFit/>
          </a:bodyPr>
          <a:lstStyle/>
          <a:p>
            <a:r>
              <a:rPr lang="en-US" altLang="zh-CN" sz="2400" b="1" kern="0" dirty="0">
                <a:latin typeface="隶书" panose="02010509060101010101" pitchFamily="49" charset="-122"/>
                <a:ea typeface="隶书" panose="02010509060101010101" pitchFamily="49" charset="-122"/>
              </a:rPr>
              <a:t>Swap</a:t>
            </a:r>
            <a:r>
              <a:rPr lang="zh-CN" altLang="en-US" sz="2400" kern="0" dirty="0">
                <a:latin typeface="隶书" panose="02010509060101010101" pitchFamily="49" charset="-122"/>
                <a:ea typeface="隶书" panose="02010509060101010101" pitchFamily="49" charset="-122"/>
              </a:rPr>
              <a:t>：一种币（</a:t>
            </a:r>
            <a:r>
              <a:rPr lang="en-US" altLang="zh-CN" sz="2400" b="1" kern="0" dirty="0" err="1">
                <a:latin typeface="隶书" panose="02010509060101010101" pitchFamily="49" charset="-122"/>
                <a:ea typeface="隶书" panose="02010509060101010101" pitchFamily="49" charset="-122"/>
              </a:rPr>
              <a:t>tokenA</a:t>
            </a:r>
            <a:r>
              <a:rPr lang="zh-CN" altLang="en-US" sz="2400" kern="0" dirty="0">
                <a:latin typeface="隶书" panose="02010509060101010101" pitchFamily="49" charset="-122"/>
                <a:ea typeface="隶书" panose="02010509060101010101" pitchFamily="49" charset="-122"/>
              </a:rPr>
              <a:t>）兑换成另外一种币（</a:t>
            </a:r>
            <a:r>
              <a:rPr lang="en-US" altLang="zh-CN" sz="2400" b="1" kern="0" dirty="0" err="1">
                <a:latin typeface="隶书" panose="02010509060101010101" pitchFamily="49" charset="-122"/>
                <a:ea typeface="隶书" panose="02010509060101010101" pitchFamily="49" charset="-122"/>
              </a:rPr>
              <a:t>tokenB</a:t>
            </a:r>
            <a:r>
              <a:rPr lang="zh-CN" altLang="en-US" sz="2400" kern="0" dirty="0">
                <a:latin typeface="隶书" panose="02010509060101010101" pitchFamily="49" charset="-122"/>
                <a:ea typeface="隶书" panose="02010509060101010101" pitchFamily="49" charset="-122"/>
              </a:rPr>
              <a:t>）</a:t>
            </a:r>
            <a:endParaRPr lang="zh-CN" altLang="en-US" sz="2400" dirty="0">
              <a:latin typeface="隶书" panose="02010509060101010101" pitchFamily="49" charset="-122"/>
              <a:ea typeface="隶书" panose="02010509060101010101" pitchFamily="49" charset="-122"/>
            </a:endParaRPr>
          </a:p>
        </p:txBody>
      </p:sp>
      <p:sp>
        <p:nvSpPr>
          <p:cNvPr id="14" name="文本框 31"/>
          <p:cNvSpPr txBox="1">
            <a:spLocks noChangeArrowheads="1"/>
          </p:cNvSpPr>
          <p:nvPr/>
        </p:nvSpPr>
        <p:spPr bwMode="auto">
          <a:xfrm>
            <a:off x="644895" y="355022"/>
            <a:ext cx="288658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300" b="1" dirty="0">
                <a:latin typeface="隶书" panose="02010509060101010101" pitchFamily="49" charset="-122"/>
                <a:ea typeface="隶书" panose="02010509060101010101" pitchFamily="49" charset="-122"/>
              </a:rPr>
              <a:t>三大核心功能</a:t>
            </a:r>
            <a:endParaRPr lang="zh-CN" altLang="zh-CN" sz="3300" b="1" dirty="0">
              <a:latin typeface="隶书" panose="02010509060101010101" pitchFamily="49" charset="-122"/>
              <a:ea typeface="隶书" panose="02010509060101010101" pitchFamily="49" charset="-122"/>
            </a:endParaRPr>
          </a:p>
        </p:txBody>
      </p:sp>
      <p:sp>
        <p:nvSpPr>
          <p:cNvPr id="15" name="TextBox 28"/>
          <p:cNvSpPr txBox="1"/>
          <p:nvPr/>
        </p:nvSpPr>
        <p:spPr>
          <a:xfrm>
            <a:off x="3702256" y="3032227"/>
            <a:ext cx="6056752" cy="830997"/>
          </a:xfrm>
          <a:prstGeom prst="rect">
            <a:avLst/>
          </a:prstGeom>
          <a:noFill/>
        </p:spPr>
        <p:txBody>
          <a:bodyPr wrap="square" rtlCol="0">
            <a:spAutoFit/>
          </a:bodyPr>
          <a:lstStyle/>
          <a:p>
            <a:r>
              <a:rPr lang="en-US" altLang="zh-CN" sz="2400" b="1" kern="0" dirty="0">
                <a:latin typeface="隶书" panose="02010509060101010101" pitchFamily="49" charset="-122"/>
                <a:ea typeface="隶书" panose="02010509060101010101" pitchFamily="49" charset="-122"/>
              </a:rPr>
              <a:t>Add Liquidity</a:t>
            </a:r>
            <a:r>
              <a:rPr lang="zh-CN" altLang="en-US" sz="2400" kern="0" dirty="0">
                <a:latin typeface="隶书" panose="02010509060101010101" pitchFamily="49" charset="-122"/>
                <a:ea typeface="隶书" panose="02010509060101010101" pitchFamily="49" charset="-122"/>
              </a:rPr>
              <a:t>：做大兑换池，获取兑换手续费奖励（流动性挖矿）</a:t>
            </a:r>
            <a:endParaRPr lang="zh-CN" altLang="en-US" sz="2400" dirty="0">
              <a:latin typeface="隶书" panose="02010509060101010101" pitchFamily="49" charset="-122"/>
              <a:ea typeface="隶书" panose="02010509060101010101" pitchFamily="49" charset="-122"/>
            </a:endParaRPr>
          </a:p>
        </p:txBody>
      </p:sp>
      <p:sp>
        <p:nvSpPr>
          <p:cNvPr id="16" name="TextBox 28"/>
          <p:cNvSpPr txBox="1"/>
          <p:nvPr/>
        </p:nvSpPr>
        <p:spPr>
          <a:xfrm>
            <a:off x="3702256" y="4484749"/>
            <a:ext cx="6056752" cy="830997"/>
          </a:xfrm>
          <a:prstGeom prst="rect">
            <a:avLst/>
          </a:prstGeom>
          <a:noFill/>
        </p:spPr>
        <p:txBody>
          <a:bodyPr wrap="square" rtlCol="0">
            <a:spAutoFit/>
          </a:bodyPr>
          <a:lstStyle/>
          <a:p>
            <a:r>
              <a:rPr lang="en-US" altLang="zh-CN" sz="2400" b="1" kern="0" dirty="0">
                <a:latin typeface="隶书" panose="02010509060101010101" pitchFamily="49" charset="-122"/>
                <a:ea typeface="隶书" panose="02010509060101010101" pitchFamily="49" charset="-122"/>
              </a:rPr>
              <a:t>Remove Liquidity</a:t>
            </a:r>
            <a:r>
              <a:rPr lang="zh-CN" altLang="en-US" sz="2400" kern="0" dirty="0">
                <a:latin typeface="隶书" panose="02010509060101010101" pitchFamily="49" charset="-122"/>
                <a:ea typeface="隶书" panose="02010509060101010101" pitchFamily="49" charset="-122"/>
              </a:rPr>
              <a:t>：移除流动性，计算奖励与无常损失</a:t>
            </a:r>
            <a:endParaRPr lang="zh-CN" altLang="en-US" sz="2400" dirty="0">
              <a:latin typeface="隶书" panose="02010509060101010101" pitchFamily="49" charset="-122"/>
              <a:ea typeface="隶书" panose="02010509060101010101" pitchFamily="49" charset="-122"/>
            </a:endParaRPr>
          </a:p>
        </p:txBody>
      </p:sp>
    </p:spTree>
    <p:custDataLst>
      <p:tags r:id="rId1"/>
    </p:custDataLst>
    <p:extLst>
      <p:ext uri="{BB962C8B-B14F-4D97-AF65-F5344CB8AC3E}">
        <p14:creationId xmlns:p14="http://schemas.microsoft.com/office/powerpoint/2010/main" val="1420195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rot="16200000">
            <a:off x="1595220" y="-248885"/>
            <a:ext cx="615553" cy="2419315"/>
          </a:xfrm>
          <a:prstGeom prst="rect">
            <a:avLst/>
          </a:prstGeom>
          <a:noFill/>
        </p:spPr>
        <p:txBody>
          <a:bodyPr vert="eaVert" wrap="square" rtlCol="0">
            <a:spAutoFit/>
          </a:bodyPr>
          <a:lstStyle/>
          <a:p>
            <a:r>
              <a:rPr lang="zh-CN" altLang="en-US" sz="2800" b="1" dirty="0">
                <a:latin typeface="隶书" panose="02010509060101010101" pitchFamily="49" charset="-122"/>
                <a:ea typeface="隶书" panose="02010509060101010101" pitchFamily="49" charset="-122"/>
              </a:rPr>
              <a:t>增加流动性</a:t>
            </a:r>
            <a:endParaRPr lang="zh-CN" altLang="en-US" sz="2800" dirty="0">
              <a:latin typeface="隶书" panose="02010509060101010101" pitchFamily="49" charset="-122"/>
              <a:ea typeface="隶书" panose="02010509060101010101" pitchFamily="49" charset="-122"/>
            </a:endParaRPr>
          </a:p>
        </p:txBody>
      </p:sp>
      <p:sp>
        <p:nvSpPr>
          <p:cNvPr id="21" name="文本框 20"/>
          <p:cNvSpPr txBox="1"/>
          <p:nvPr/>
        </p:nvSpPr>
        <p:spPr>
          <a:xfrm rot="16200000">
            <a:off x="5066730" y="-1767871"/>
            <a:ext cx="861774" cy="7625283"/>
          </a:xfrm>
          <a:prstGeom prst="rect">
            <a:avLst/>
          </a:prstGeom>
          <a:noFill/>
        </p:spPr>
        <p:txBody>
          <a:bodyPr vert="eaVert" wrap="square" rtlCol="0">
            <a:spAutoFit/>
          </a:bodyPr>
          <a:lstStyle/>
          <a:p>
            <a:r>
              <a:rPr lang="zh-CN" altLang="en-US" sz="2400" dirty="0">
                <a:latin typeface="隶书" panose="02010509060101010101" pitchFamily="49" charset="-122"/>
                <a:ea typeface="隶书" panose="02010509060101010101" pitchFamily="49" charset="-122"/>
              </a:rPr>
              <a:t>问：现有</a:t>
            </a:r>
            <a:r>
              <a:rPr lang="en-US" altLang="zh-CN" sz="2000" b="1" dirty="0">
                <a:latin typeface="隶书" panose="02010509060101010101" pitchFamily="49" charset="-122"/>
                <a:ea typeface="隶书" panose="02010509060101010101" pitchFamily="49" charset="-122"/>
              </a:rPr>
              <a:t>ETH/USDT</a:t>
            </a:r>
            <a:r>
              <a:rPr lang="zh-CN" altLang="en-US" sz="2000" b="1" dirty="0">
                <a:latin typeface="隶书" panose="02010509060101010101" pitchFamily="49" charset="-122"/>
                <a:ea typeface="隶书" panose="02010509060101010101" pitchFamily="49" charset="-122"/>
              </a:rPr>
              <a:t>交易池，其中</a:t>
            </a:r>
            <a:r>
              <a:rPr lang="en-US" altLang="zh-CN" sz="2000" b="1" dirty="0">
                <a:latin typeface="隶书" panose="02010509060101010101" pitchFamily="49" charset="-122"/>
                <a:ea typeface="隶书" panose="02010509060101010101" pitchFamily="49" charset="-122"/>
              </a:rPr>
              <a:t>ETH</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10</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USDT</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1000</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	</a:t>
            </a:r>
            <a:r>
              <a:rPr lang="zh-CN" altLang="en-US" sz="2000" b="1" dirty="0">
                <a:latin typeface="隶书" panose="02010509060101010101" pitchFamily="49" charset="-122"/>
                <a:ea typeface="隶书" panose="02010509060101010101" pitchFamily="49" charset="-122"/>
              </a:rPr>
              <a:t>那么用户如何添加流动性？</a:t>
            </a:r>
          </a:p>
        </p:txBody>
      </p:sp>
      <p:pic>
        <p:nvPicPr>
          <p:cNvPr id="25" name="图片 24"/>
          <p:cNvPicPr>
            <a:picLocks noChangeAspect="1"/>
          </p:cNvPicPr>
          <p:nvPr/>
        </p:nvPicPr>
        <p:blipFill rotWithShape="1">
          <a:blip r:embed="rId5" cstate="print">
            <a:extLst>
              <a:ext uri="{28A0092B-C50C-407E-A947-70E740481C1C}">
                <a14:useLocalDpi xmlns:a14="http://schemas.microsoft.com/office/drawing/2010/main" val="0"/>
              </a:ext>
            </a:extLst>
          </a:blip>
          <a:srcRect l="32701"/>
          <a:stretch/>
        </p:blipFill>
        <p:spPr>
          <a:xfrm flipH="1">
            <a:off x="9589134" y="0"/>
            <a:ext cx="2702417" cy="6858000"/>
          </a:xfrm>
          <a:prstGeom prst="rect">
            <a:avLst/>
          </a:prstGeom>
        </p:spPr>
      </p:pic>
      <p:sp>
        <p:nvSpPr>
          <p:cNvPr id="27" name="文本框 26"/>
          <p:cNvSpPr txBox="1"/>
          <p:nvPr/>
        </p:nvSpPr>
        <p:spPr>
          <a:xfrm rot="16200000">
            <a:off x="3989512" y="279134"/>
            <a:ext cx="3016210" cy="7625283"/>
          </a:xfrm>
          <a:prstGeom prst="rect">
            <a:avLst/>
          </a:prstGeom>
          <a:noFill/>
        </p:spPr>
        <p:txBody>
          <a:bodyPr vert="eaVert" wrap="square" rtlCol="0">
            <a:spAutoFit/>
          </a:bodyPr>
          <a:lstStyle/>
          <a:p>
            <a:r>
              <a:rPr lang="zh-CN" altLang="en-US" sz="2400" dirty="0">
                <a:latin typeface="隶书" panose="02010509060101010101" pitchFamily="49" charset="-122"/>
                <a:ea typeface="隶书" panose="02010509060101010101" pitchFamily="49" charset="-122"/>
              </a:rPr>
              <a:t>答：提供流动性需要提供池中的两种代币，若用户有</a:t>
            </a:r>
            <a:r>
              <a:rPr lang="en-US" altLang="zh-CN" sz="2000" b="1" dirty="0">
                <a:latin typeface="隶书" panose="02010509060101010101" pitchFamily="49" charset="-122"/>
                <a:ea typeface="隶书" panose="02010509060101010101" pitchFamily="49" charset="-122"/>
              </a:rPr>
              <a:t>100ETH</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10000USDT</a:t>
            </a:r>
            <a:r>
              <a:rPr lang="zh-CN" altLang="en-US" sz="2000" b="1" dirty="0">
                <a:latin typeface="隶书" panose="02010509060101010101" pitchFamily="49" charset="-122"/>
                <a:ea typeface="隶书" panose="02010509060101010101" pitchFamily="49" charset="-122"/>
              </a:rPr>
              <a:t>。</a:t>
            </a:r>
            <a:endParaRPr lang="en-US" altLang="zh-CN" sz="2000" b="1" dirty="0">
              <a:latin typeface="隶书" panose="02010509060101010101" pitchFamily="49" charset="-122"/>
              <a:ea typeface="隶书" panose="02010509060101010101" pitchFamily="49" charset="-122"/>
            </a:endParaRPr>
          </a:p>
          <a:p>
            <a:endParaRPr lang="en-US" altLang="zh-CN" sz="2000" b="1" dirty="0">
              <a:latin typeface="隶书" panose="02010509060101010101" pitchFamily="49" charset="-122"/>
              <a:ea typeface="隶书" panose="02010509060101010101" pitchFamily="49" charset="-122"/>
            </a:endParaRPr>
          </a:p>
          <a:p>
            <a:r>
              <a:rPr lang="zh-CN" altLang="en-US" sz="2000" b="1" dirty="0">
                <a:latin typeface="隶书" panose="02010509060101010101" pitchFamily="49" charset="-122"/>
                <a:ea typeface="隶书" panose="02010509060101010101" pitchFamily="49" charset="-122"/>
              </a:rPr>
              <a:t>原</a:t>
            </a:r>
            <a:r>
              <a:rPr lang="en-US" altLang="zh-CN" sz="2000" b="1" dirty="0" err="1">
                <a:latin typeface="隶书" panose="02010509060101010101" pitchFamily="49" charset="-122"/>
                <a:ea typeface="隶书" panose="02010509060101010101" pitchFamily="49" charset="-122"/>
              </a:rPr>
              <a:t>total_liquidity</a:t>
            </a:r>
            <a:r>
              <a:rPr lang="en-US" altLang="zh-CN" sz="2000" b="1" dirty="0">
                <a:latin typeface="隶书" panose="02010509060101010101" pitchFamily="49" charset="-122"/>
                <a:ea typeface="隶书" panose="02010509060101010101" pitchFamily="49" charset="-122"/>
              </a:rPr>
              <a:t> =                              (</a:t>
            </a:r>
            <a:r>
              <a:rPr lang="zh-CN" altLang="en-US" sz="2000" b="1" dirty="0">
                <a:latin typeface="隶书" panose="02010509060101010101" pitchFamily="49" charset="-122"/>
                <a:ea typeface="隶书" panose="02010509060101010101" pitchFamily="49" charset="-122"/>
              </a:rPr>
              <a:t>忽略最小流动性</a:t>
            </a:r>
            <a:r>
              <a:rPr lang="en-US" altLang="zh-CN" sz="2000" b="1" dirty="0">
                <a:latin typeface="隶书" panose="02010509060101010101" pitchFamily="49" charset="-122"/>
                <a:ea typeface="隶书" panose="02010509060101010101" pitchFamily="49" charset="-122"/>
              </a:rPr>
              <a:t>)</a:t>
            </a:r>
          </a:p>
          <a:p>
            <a:endParaRPr lang="en-US" altLang="zh-CN" sz="2000" b="1" dirty="0">
              <a:latin typeface="隶书" panose="02010509060101010101" pitchFamily="49" charset="-122"/>
              <a:ea typeface="隶书" panose="02010509060101010101" pitchFamily="49" charset="-122"/>
            </a:endParaRPr>
          </a:p>
          <a:p>
            <a:r>
              <a:rPr lang="en-US" altLang="zh-CN" sz="2000" b="1" dirty="0">
                <a:latin typeface="隶书" panose="02010509060101010101" pitchFamily="49" charset="-122"/>
                <a:ea typeface="隶书" panose="02010509060101010101" pitchFamily="49" charset="-122"/>
              </a:rPr>
              <a:t>Liquidity = </a:t>
            </a:r>
            <a:r>
              <a:rPr lang="en-US" altLang="zh-CN" sz="2000" b="1" dirty="0" err="1">
                <a:latin typeface="隶书" panose="02010509060101010101" pitchFamily="49" charset="-122"/>
                <a:ea typeface="隶书" panose="02010509060101010101" pitchFamily="49" charset="-122"/>
              </a:rPr>
              <a:t>add_amount</a:t>
            </a:r>
            <a:r>
              <a:rPr lang="en-US" altLang="zh-CN" sz="2000" b="1" dirty="0">
                <a:latin typeface="隶书" panose="02010509060101010101" pitchFamily="49" charset="-122"/>
                <a:ea typeface="隶书" panose="02010509060101010101" pitchFamily="49" charset="-122"/>
              </a:rPr>
              <a:t>/reserve * </a:t>
            </a:r>
            <a:r>
              <a:rPr lang="en-US" altLang="zh-CN" sz="2000" b="1" dirty="0" err="1">
                <a:latin typeface="隶书" panose="02010509060101010101" pitchFamily="49" charset="-122"/>
                <a:ea typeface="隶书" panose="02010509060101010101" pitchFamily="49" charset="-122"/>
              </a:rPr>
              <a:t>total_liquidity</a:t>
            </a:r>
            <a:endParaRPr lang="en-US" altLang="zh-CN" sz="2000" b="1" dirty="0">
              <a:latin typeface="隶书" panose="02010509060101010101" pitchFamily="49" charset="-122"/>
              <a:ea typeface="隶书" panose="02010509060101010101" pitchFamily="49" charset="-122"/>
            </a:endParaRPr>
          </a:p>
          <a:p>
            <a:r>
              <a:rPr lang="en-US" altLang="zh-CN" sz="2000" b="1" dirty="0">
                <a:latin typeface="隶书" panose="02010509060101010101" pitchFamily="49" charset="-122"/>
                <a:ea typeface="隶书" panose="02010509060101010101" pitchFamily="49" charset="-122"/>
              </a:rPr>
              <a:t>          = 100/10 *100 = 1000 </a:t>
            </a:r>
            <a:r>
              <a:rPr lang="zh-CN" altLang="en-US" sz="2000" b="1" dirty="0">
                <a:latin typeface="隶书" panose="02010509060101010101" pitchFamily="49" charset="-122"/>
                <a:ea typeface="隶书" panose="02010509060101010101" pitchFamily="49" charset="-122"/>
              </a:rPr>
              <a:t>（忽略</a:t>
            </a:r>
            <a:r>
              <a:rPr lang="en-US" altLang="zh-CN" sz="2000" b="1" dirty="0" err="1">
                <a:latin typeface="隶书" panose="02010509060101010101" pitchFamily="49" charset="-122"/>
                <a:ea typeface="隶书" panose="02010509060101010101" pitchFamily="49" charset="-122"/>
              </a:rPr>
              <a:t>feeto</a:t>
            </a:r>
            <a:r>
              <a:rPr lang="zh-CN" altLang="en-US" sz="2000" b="1" dirty="0">
                <a:latin typeface="隶书" panose="02010509060101010101" pitchFamily="49" charset="-122"/>
                <a:ea typeface="隶书" panose="02010509060101010101" pitchFamily="49" charset="-122"/>
              </a:rPr>
              <a:t>手续费）</a:t>
            </a:r>
            <a:endParaRPr lang="en-US" altLang="zh-CN" sz="2000" b="1" dirty="0">
              <a:latin typeface="隶书" panose="02010509060101010101" pitchFamily="49" charset="-122"/>
              <a:ea typeface="隶书" panose="02010509060101010101" pitchFamily="49" charset="-122"/>
            </a:endParaRPr>
          </a:p>
          <a:p>
            <a:endParaRPr lang="en-US" altLang="zh-CN" sz="2000" b="1" dirty="0">
              <a:latin typeface="隶书" panose="02010509060101010101" pitchFamily="49" charset="-122"/>
              <a:ea typeface="隶书" panose="02010509060101010101" pitchFamily="49" charset="-122"/>
            </a:endParaRPr>
          </a:p>
          <a:p>
            <a:r>
              <a:rPr lang="zh-CN" altLang="en-US" sz="2000" b="1" dirty="0">
                <a:latin typeface="隶书" panose="02010509060101010101" pitchFamily="49" charset="-122"/>
                <a:ea typeface="隶书" panose="02010509060101010101" pitchFamily="49" charset="-122"/>
              </a:rPr>
              <a:t>更新</a:t>
            </a:r>
            <a:r>
              <a:rPr lang="en-US" altLang="zh-CN" sz="2000" b="1" dirty="0" err="1">
                <a:latin typeface="隶书" panose="02010509060101010101" pitchFamily="49" charset="-122"/>
                <a:ea typeface="隶书" panose="02010509060101010101" pitchFamily="49" charset="-122"/>
              </a:rPr>
              <a:t>total_liquidity</a:t>
            </a:r>
            <a:r>
              <a:rPr lang="en-US" altLang="zh-CN" sz="2000" b="1" dirty="0">
                <a:latin typeface="隶书" panose="02010509060101010101" pitchFamily="49" charset="-122"/>
                <a:ea typeface="隶书" panose="02010509060101010101" pitchFamily="49" charset="-122"/>
              </a:rPr>
              <a:t> = 100+1000 = 1100</a:t>
            </a:r>
          </a:p>
        </p:txBody>
      </p:sp>
      <p:graphicFrame>
        <p:nvGraphicFramePr>
          <p:cNvPr id="2" name="对象 1"/>
          <p:cNvGraphicFramePr>
            <a:graphicFrameLocks noChangeAspect="1"/>
          </p:cNvGraphicFramePr>
          <p:nvPr>
            <p:extLst>
              <p:ext uri="{D42A27DB-BD31-4B8C-83A1-F6EECF244321}">
                <p14:modId xmlns:p14="http://schemas.microsoft.com/office/powerpoint/2010/main" val="3609023366"/>
              </p:ext>
            </p:extLst>
          </p:nvPr>
        </p:nvGraphicFramePr>
        <p:xfrm>
          <a:off x="4091492" y="3548513"/>
          <a:ext cx="2133600" cy="457200"/>
        </p:xfrm>
        <a:graphic>
          <a:graphicData uri="http://schemas.openxmlformats.org/presentationml/2006/ole">
            <mc:AlternateContent xmlns:mc="http://schemas.openxmlformats.org/markup-compatibility/2006">
              <mc:Choice xmlns:v="urn:schemas-microsoft-com:vml" Requires="v">
                <p:oleObj spid="_x0000_s2071" name="Equation" r:id="rId6" imgW="1066680" imgH="228600" progId="Equation.DSMT4">
                  <p:embed/>
                </p:oleObj>
              </mc:Choice>
              <mc:Fallback>
                <p:oleObj name="Equation" r:id="rId6" imgW="1066680" imgH="228600" progId="Equation.DSMT4">
                  <p:embed/>
                  <p:pic>
                    <p:nvPicPr>
                      <p:cNvPr id="2" name="对象 1"/>
                      <p:cNvPicPr/>
                      <p:nvPr/>
                    </p:nvPicPr>
                    <p:blipFill>
                      <a:blip r:embed="rId7"/>
                      <a:stretch>
                        <a:fillRect/>
                      </a:stretch>
                    </p:blipFill>
                    <p:spPr>
                      <a:xfrm>
                        <a:off x="4091492" y="3548513"/>
                        <a:ext cx="2133600" cy="457200"/>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5812651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250" fill="hold"/>
                                        <p:tgtEl>
                                          <p:spTgt spid="25"/>
                                        </p:tgtEl>
                                        <p:attrNameLst>
                                          <p:attrName>ppt_x</p:attrName>
                                        </p:attrNameLst>
                                      </p:cBhvr>
                                      <p:tavLst>
                                        <p:tav tm="0">
                                          <p:val>
                                            <p:strVal val="1+#ppt_w/2"/>
                                          </p:val>
                                        </p:tav>
                                        <p:tav tm="100000">
                                          <p:val>
                                            <p:strVal val="#ppt_x"/>
                                          </p:val>
                                        </p:tav>
                                      </p:tavLst>
                                    </p:anim>
                                    <p:anim calcmode="lin" valueType="num">
                                      <p:cBhvr additive="base">
                                        <p:cTn id="8" dur="12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500" fill="hold"/>
                                        <p:tgtEl>
                                          <p:spTgt spid="21"/>
                                        </p:tgtEl>
                                        <p:attrNameLst>
                                          <p:attrName>ppt_w</p:attrName>
                                        </p:attrNameLst>
                                      </p:cBhvr>
                                      <p:tavLst>
                                        <p:tav tm="0">
                                          <p:val>
                                            <p:fltVal val="0"/>
                                          </p:val>
                                        </p:tav>
                                        <p:tav tm="100000">
                                          <p:val>
                                            <p:strVal val="#ppt_w"/>
                                          </p:val>
                                        </p:tav>
                                      </p:tavLst>
                                    </p:anim>
                                    <p:anim calcmode="lin" valueType="num">
                                      <p:cBhvr>
                                        <p:cTn id="18" dur="1500" fill="hold"/>
                                        <p:tgtEl>
                                          <p:spTgt spid="21"/>
                                        </p:tgtEl>
                                        <p:attrNameLst>
                                          <p:attrName>ppt_h</p:attrName>
                                        </p:attrNameLst>
                                      </p:cBhvr>
                                      <p:tavLst>
                                        <p:tav tm="0">
                                          <p:val>
                                            <p:fltVal val="0"/>
                                          </p:val>
                                        </p:tav>
                                        <p:tav tm="100000">
                                          <p:val>
                                            <p:strVal val="#ppt_h"/>
                                          </p:val>
                                        </p:tav>
                                      </p:tavLst>
                                    </p:anim>
                                    <p:animEffect transition="in" filter="fade">
                                      <p:cBhvr>
                                        <p:cTn id="19" dur="1500"/>
                                        <p:tgtEl>
                                          <p:spTgt spid="2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1500" fill="hold"/>
                                        <p:tgtEl>
                                          <p:spTgt spid="27"/>
                                        </p:tgtEl>
                                        <p:attrNameLst>
                                          <p:attrName>ppt_w</p:attrName>
                                        </p:attrNameLst>
                                      </p:cBhvr>
                                      <p:tavLst>
                                        <p:tav tm="0">
                                          <p:val>
                                            <p:fltVal val="0"/>
                                          </p:val>
                                        </p:tav>
                                        <p:tav tm="100000">
                                          <p:val>
                                            <p:strVal val="#ppt_w"/>
                                          </p:val>
                                        </p:tav>
                                      </p:tavLst>
                                    </p:anim>
                                    <p:anim calcmode="lin" valueType="num">
                                      <p:cBhvr>
                                        <p:cTn id="23" dur="1500" fill="hold"/>
                                        <p:tgtEl>
                                          <p:spTgt spid="27"/>
                                        </p:tgtEl>
                                        <p:attrNameLst>
                                          <p:attrName>ppt_h</p:attrName>
                                        </p:attrNameLst>
                                      </p:cBhvr>
                                      <p:tavLst>
                                        <p:tav tm="0">
                                          <p:val>
                                            <p:fltVal val="0"/>
                                          </p:val>
                                        </p:tav>
                                        <p:tav tm="100000">
                                          <p:val>
                                            <p:strVal val="#ppt_h"/>
                                          </p:val>
                                        </p:tav>
                                      </p:tavLst>
                                    </p:anim>
                                    <p:animEffect transition="in" filter="fade">
                                      <p:cBhvr>
                                        <p:cTn id="24" dur="1500"/>
                                        <p:tgtEl>
                                          <p:spTgt spid="27"/>
                                        </p:tgtEl>
                                      </p:cBhvr>
                                    </p:animEffect>
                                  </p:childTnLst>
                                </p:cTn>
                              </p:par>
                            </p:childTnLst>
                          </p:cTn>
                        </p:par>
                        <p:par>
                          <p:cTn id="25" fill="hold">
                            <p:stCondLst>
                              <p:cond delay="2750"/>
                            </p:stCondLst>
                            <p:childTnLst>
                              <p:par>
                                <p:cTn id="26" presetID="1"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rot="16200000">
            <a:off x="1410493" y="-64157"/>
            <a:ext cx="615553" cy="2049860"/>
          </a:xfrm>
          <a:prstGeom prst="rect">
            <a:avLst/>
          </a:prstGeom>
          <a:noFill/>
        </p:spPr>
        <p:txBody>
          <a:bodyPr vert="eaVert" wrap="square" rtlCol="0">
            <a:spAutoFit/>
          </a:bodyPr>
          <a:lstStyle/>
          <a:p>
            <a:r>
              <a:rPr lang="zh-CN" altLang="en-US" sz="2800" dirty="0">
                <a:latin typeface="隶书" panose="02010509060101010101" pitchFamily="49" charset="-122"/>
                <a:ea typeface="隶书" panose="02010509060101010101" pitchFamily="49" charset="-122"/>
              </a:rPr>
              <a:t>移除流动性</a:t>
            </a:r>
          </a:p>
        </p:txBody>
      </p:sp>
      <p:sp>
        <p:nvSpPr>
          <p:cNvPr id="21" name="文本框 20"/>
          <p:cNvSpPr txBox="1"/>
          <p:nvPr/>
        </p:nvSpPr>
        <p:spPr>
          <a:xfrm rot="16200000">
            <a:off x="5066730" y="-1767871"/>
            <a:ext cx="861774" cy="7625283"/>
          </a:xfrm>
          <a:prstGeom prst="rect">
            <a:avLst/>
          </a:prstGeom>
          <a:noFill/>
        </p:spPr>
        <p:txBody>
          <a:bodyPr vert="eaVert" wrap="square" rtlCol="0">
            <a:spAutoFit/>
          </a:bodyPr>
          <a:lstStyle/>
          <a:p>
            <a:r>
              <a:rPr lang="zh-CN" altLang="en-US" sz="2400" dirty="0">
                <a:latin typeface="隶书" panose="02010509060101010101" pitchFamily="49" charset="-122"/>
                <a:ea typeface="隶书" panose="02010509060101010101" pitchFamily="49" charset="-122"/>
              </a:rPr>
              <a:t>问：现有</a:t>
            </a:r>
            <a:r>
              <a:rPr lang="en-US" altLang="zh-CN" sz="2000" b="1" dirty="0">
                <a:latin typeface="隶书" panose="02010509060101010101" pitchFamily="49" charset="-122"/>
                <a:ea typeface="隶书" panose="02010509060101010101" pitchFamily="49" charset="-122"/>
              </a:rPr>
              <a:t>ETH/USDT</a:t>
            </a:r>
            <a:r>
              <a:rPr lang="zh-CN" altLang="en-US" sz="2000" b="1" dirty="0">
                <a:latin typeface="隶书" panose="02010509060101010101" pitchFamily="49" charset="-122"/>
                <a:ea typeface="隶书" panose="02010509060101010101" pitchFamily="49" charset="-122"/>
              </a:rPr>
              <a:t>交易池，其中</a:t>
            </a:r>
            <a:r>
              <a:rPr lang="en-US" altLang="zh-CN" sz="2000" b="1" dirty="0">
                <a:latin typeface="隶书" panose="02010509060101010101" pitchFamily="49" charset="-122"/>
                <a:ea typeface="隶书" panose="02010509060101010101" pitchFamily="49" charset="-122"/>
              </a:rPr>
              <a:t>ETH</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110</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USDT</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11000</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	</a:t>
            </a:r>
            <a:r>
              <a:rPr lang="zh-CN" altLang="en-US" sz="2000" b="1" dirty="0">
                <a:latin typeface="隶书" panose="02010509060101010101" pitchFamily="49" charset="-122"/>
                <a:ea typeface="隶书" panose="02010509060101010101" pitchFamily="49" charset="-122"/>
              </a:rPr>
              <a:t>移除流动性？</a:t>
            </a:r>
          </a:p>
        </p:txBody>
      </p:sp>
      <p:pic>
        <p:nvPicPr>
          <p:cNvPr id="25" name="图片 24"/>
          <p:cNvPicPr>
            <a:picLocks noChangeAspect="1"/>
          </p:cNvPicPr>
          <p:nvPr/>
        </p:nvPicPr>
        <p:blipFill rotWithShape="1">
          <a:blip r:embed="rId4" cstate="print">
            <a:extLst>
              <a:ext uri="{28A0092B-C50C-407E-A947-70E740481C1C}">
                <a14:useLocalDpi xmlns:a14="http://schemas.microsoft.com/office/drawing/2010/main" val="0"/>
              </a:ext>
            </a:extLst>
          </a:blip>
          <a:srcRect l="32701"/>
          <a:stretch/>
        </p:blipFill>
        <p:spPr>
          <a:xfrm flipH="1">
            <a:off x="9589134" y="0"/>
            <a:ext cx="2702417" cy="6858000"/>
          </a:xfrm>
          <a:prstGeom prst="rect">
            <a:avLst/>
          </a:prstGeom>
        </p:spPr>
      </p:pic>
      <p:sp>
        <p:nvSpPr>
          <p:cNvPr id="8" name="文本框 7"/>
          <p:cNvSpPr txBox="1"/>
          <p:nvPr/>
        </p:nvSpPr>
        <p:spPr>
          <a:xfrm rot="16200000">
            <a:off x="4266510" y="368496"/>
            <a:ext cx="2462213" cy="7625283"/>
          </a:xfrm>
          <a:prstGeom prst="rect">
            <a:avLst/>
          </a:prstGeom>
          <a:noFill/>
        </p:spPr>
        <p:txBody>
          <a:bodyPr vert="eaVert" wrap="square" rtlCol="0">
            <a:spAutoFit/>
          </a:bodyPr>
          <a:lstStyle/>
          <a:p>
            <a:r>
              <a:rPr lang="zh-CN" altLang="en-US" sz="2400">
                <a:latin typeface="隶书" panose="02010509060101010101" pitchFamily="49" charset="-122"/>
                <a:ea typeface="隶书" panose="02010509060101010101" pitchFamily="49" charset="-122"/>
              </a:rPr>
              <a:t>答：移除流动性获取提供池中的两种代币，若用户移除流动性</a:t>
            </a:r>
            <a:r>
              <a:rPr lang="en-US" altLang="zh-CN" sz="2000" b="1">
                <a:latin typeface="隶书" panose="02010509060101010101" pitchFamily="49" charset="-122"/>
                <a:ea typeface="隶书" panose="02010509060101010101" pitchFamily="49" charset="-122"/>
              </a:rPr>
              <a:t>1000</a:t>
            </a:r>
          </a:p>
          <a:p>
            <a:endParaRPr lang="en-US" altLang="zh-CN" sz="2000" b="1">
              <a:latin typeface="隶书" panose="02010509060101010101" pitchFamily="49" charset="-122"/>
              <a:ea typeface="隶书" panose="02010509060101010101" pitchFamily="49" charset="-122"/>
            </a:endParaRPr>
          </a:p>
          <a:p>
            <a:r>
              <a:rPr lang="en-US" altLang="zh-CN" sz="2000" b="1">
                <a:latin typeface="隶书" panose="02010509060101010101" pitchFamily="49" charset="-122"/>
                <a:ea typeface="隶书" panose="02010509060101010101" pitchFamily="49" charset="-122"/>
              </a:rPr>
              <a:t>ETH  =  liquidity </a:t>
            </a:r>
            <a:r>
              <a:rPr lang="zh-CN" altLang="en-US" sz="2000" b="1">
                <a:latin typeface="隶书" panose="02010509060101010101" pitchFamily="49" charset="-122"/>
                <a:ea typeface="隶书" panose="02010509060101010101" pitchFamily="49" charset="-122"/>
              </a:rPr>
              <a:t>* </a:t>
            </a:r>
            <a:r>
              <a:rPr lang="en-US" altLang="zh-CN" sz="2000" b="1">
                <a:latin typeface="隶书" panose="02010509060101010101" pitchFamily="49" charset="-122"/>
                <a:ea typeface="隶书" panose="02010509060101010101" pitchFamily="49" charset="-122"/>
              </a:rPr>
              <a:t>balanceOf(ETH)/total_liquidity</a:t>
            </a:r>
          </a:p>
          <a:p>
            <a:r>
              <a:rPr lang="en-US" altLang="zh-CN" sz="2000" b="1">
                <a:latin typeface="隶书" panose="02010509060101010101" pitchFamily="49" charset="-122"/>
                <a:ea typeface="隶书" panose="02010509060101010101" pitchFamily="49" charset="-122"/>
              </a:rPr>
              <a:t>     =  1000 * 110/1100 = 100</a:t>
            </a:r>
          </a:p>
          <a:p>
            <a:endParaRPr lang="en-US" altLang="zh-CN" sz="2000" b="1">
              <a:latin typeface="隶书" panose="02010509060101010101" pitchFamily="49" charset="-122"/>
              <a:ea typeface="隶书" panose="02010509060101010101" pitchFamily="49" charset="-122"/>
            </a:endParaRPr>
          </a:p>
          <a:p>
            <a:r>
              <a:rPr lang="en-US" altLang="zh-CN" sz="2000" b="1">
                <a:latin typeface="隶书" panose="02010509060101010101" pitchFamily="49" charset="-122"/>
                <a:ea typeface="隶书" panose="02010509060101010101" pitchFamily="49" charset="-122"/>
              </a:rPr>
              <a:t>USDT = 1000 * 11000/1100 = 10000</a:t>
            </a:r>
            <a:endParaRPr lang="en-US" altLang="zh-CN" sz="2000" b="1" dirty="0">
              <a:latin typeface="隶书" panose="02010509060101010101" pitchFamily="49" charset="-122"/>
              <a:ea typeface="隶书" panose="02010509060101010101" pitchFamily="49" charset="-122"/>
            </a:endParaRPr>
          </a:p>
        </p:txBody>
      </p:sp>
    </p:spTree>
    <p:custDataLst>
      <p:tags r:id="rId1"/>
    </p:custDataLst>
    <p:extLst>
      <p:ext uri="{BB962C8B-B14F-4D97-AF65-F5344CB8AC3E}">
        <p14:creationId xmlns:p14="http://schemas.microsoft.com/office/powerpoint/2010/main" val="39262716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250" fill="hold"/>
                                        <p:tgtEl>
                                          <p:spTgt spid="25"/>
                                        </p:tgtEl>
                                        <p:attrNameLst>
                                          <p:attrName>ppt_x</p:attrName>
                                        </p:attrNameLst>
                                      </p:cBhvr>
                                      <p:tavLst>
                                        <p:tav tm="0">
                                          <p:val>
                                            <p:strVal val="1+#ppt_w/2"/>
                                          </p:val>
                                        </p:tav>
                                        <p:tav tm="100000">
                                          <p:val>
                                            <p:strVal val="#ppt_x"/>
                                          </p:val>
                                        </p:tav>
                                      </p:tavLst>
                                    </p:anim>
                                    <p:anim calcmode="lin" valueType="num">
                                      <p:cBhvr additive="base">
                                        <p:cTn id="8" dur="12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500" fill="hold"/>
                                        <p:tgtEl>
                                          <p:spTgt spid="21"/>
                                        </p:tgtEl>
                                        <p:attrNameLst>
                                          <p:attrName>ppt_w</p:attrName>
                                        </p:attrNameLst>
                                      </p:cBhvr>
                                      <p:tavLst>
                                        <p:tav tm="0">
                                          <p:val>
                                            <p:fltVal val="0"/>
                                          </p:val>
                                        </p:tav>
                                        <p:tav tm="100000">
                                          <p:val>
                                            <p:strVal val="#ppt_w"/>
                                          </p:val>
                                        </p:tav>
                                      </p:tavLst>
                                    </p:anim>
                                    <p:anim calcmode="lin" valueType="num">
                                      <p:cBhvr>
                                        <p:cTn id="18" dur="1500" fill="hold"/>
                                        <p:tgtEl>
                                          <p:spTgt spid="21"/>
                                        </p:tgtEl>
                                        <p:attrNameLst>
                                          <p:attrName>ppt_h</p:attrName>
                                        </p:attrNameLst>
                                      </p:cBhvr>
                                      <p:tavLst>
                                        <p:tav tm="0">
                                          <p:val>
                                            <p:fltVal val="0"/>
                                          </p:val>
                                        </p:tav>
                                        <p:tav tm="100000">
                                          <p:val>
                                            <p:strVal val="#ppt_h"/>
                                          </p:val>
                                        </p:tav>
                                      </p:tavLst>
                                    </p:anim>
                                    <p:animEffect transition="in" filter="fade">
                                      <p:cBhvr>
                                        <p:cTn id="19" dur="1500"/>
                                        <p:tgtEl>
                                          <p:spTgt spid="2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1500" fill="hold"/>
                                        <p:tgtEl>
                                          <p:spTgt spid="8"/>
                                        </p:tgtEl>
                                        <p:attrNameLst>
                                          <p:attrName>ppt_w</p:attrName>
                                        </p:attrNameLst>
                                      </p:cBhvr>
                                      <p:tavLst>
                                        <p:tav tm="0">
                                          <p:val>
                                            <p:fltVal val="0"/>
                                          </p:val>
                                        </p:tav>
                                        <p:tav tm="100000">
                                          <p:val>
                                            <p:strVal val="#ppt_w"/>
                                          </p:val>
                                        </p:tav>
                                      </p:tavLst>
                                    </p:anim>
                                    <p:anim calcmode="lin" valueType="num">
                                      <p:cBhvr>
                                        <p:cTn id="23" dur="1500" fill="hold"/>
                                        <p:tgtEl>
                                          <p:spTgt spid="8"/>
                                        </p:tgtEl>
                                        <p:attrNameLst>
                                          <p:attrName>ppt_h</p:attrName>
                                        </p:attrNameLst>
                                      </p:cBhvr>
                                      <p:tavLst>
                                        <p:tav tm="0">
                                          <p:val>
                                            <p:fltVal val="0"/>
                                          </p:val>
                                        </p:tav>
                                        <p:tav tm="100000">
                                          <p:val>
                                            <p:strVal val="#ppt_h"/>
                                          </p:val>
                                        </p:tav>
                                      </p:tavLst>
                                    </p:anim>
                                    <p:animEffect transition="in" filter="fade">
                                      <p:cBhvr>
                                        <p:cTn id="24"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rot="16200000">
            <a:off x="1281184" y="65152"/>
            <a:ext cx="615553" cy="1791242"/>
          </a:xfrm>
          <a:prstGeom prst="rect">
            <a:avLst/>
          </a:prstGeom>
          <a:noFill/>
        </p:spPr>
        <p:txBody>
          <a:bodyPr vert="eaVert" wrap="square" rtlCol="0">
            <a:spAutoFit/>
          </a:bodyPr>
          <a:lstStyle/>
          <a:p>
            <a:r>
              <a:rPr lang="en-US" altLang="zh-CN" sz="2800" b="1" dirty="0">
                <a:latin typeface="隶书" panose="02010509060101010101" pitchFamily="49" charset="-122"/>
                <a:ea typeface="隶书" panose="02010509060101010101" pitchFamily="49" charset="-122"/>
              </a:rPr>
              <a:t>Swap </a:t>
            </a:r>
            <a:r>
              <a:rPr lang="zh-CN" altLang="en-US" sz="2800" dirty="0">
                <a:latin typeface="隶书" panose="02010509060101010101" pitchFamily="49" charset="-122"/>
                <a:ea typeface="隶书" panose="02010509060101010101" pitchFamily="49" charset="-122"/>
              </a:rPr>
              <a:t>分析</a:t>
            </a:r>
          </a:p>
        </p:txBody>
      </p:sp>
      <p:sp>
        <p:nvSpPr>
          <p:cNvPr id="21" name="文本框 20"/>
          <p:cNvSpPr txBox="1"/>
          <p:nvPr/>
        </p:nvSpPr>
        <p:spPr>
          <a:xfrm rot="16200000">
            <a:off x="4605065" y="-1692362"/>
            <a:ext cx="1785104" cy="7625283"/>
          </a:xfrm>
          <a:prstGeom prst="rect">
            <a:avLst/>
          </a:prstGeom>
          <a:noFill/>
        </p:spPr>
        <p:txBody>
          <a:bodyPr vert="eaVert" wrap="square" rtlCol="0">
            <a:spAutoFit/>
          </a:bodyPr>
          <a:lstStyle/>
          <a:p>
            <a:r>
              <a:rPr lang="zh-CN" altLang="en-US" sz="2400" dirty="0">
                <a:latin typeface="隶书" panose="02010509060101010101" pitchFamily="49" charset="-122"/>
                <a:ea typeface="隶书" panose="02010509060101010101" pitchFamily="49" charset="-122"/>
              </a:rPr>
              <a:t>问：现有</a:t>
            </a:r>
            <a:r>
              <a:rPr lang="en-US" altLang="zh-CN" sz="2000" b="1" dirty="0">
                <a:latin typeface="隶书" panose="02010509060101010101" pitchFamily="49" charset="-122"/>
                <a:ea typeface="隶书" panose="02010509060101010101" pitchFamily="49" charset="-122"/>
              </a:rPr>
              <a:t>ETH/USDT</a:t>
            </a:r>
            <a:r>
              <a:rPr lang="zh-CN" altLang="en-US" sz="2000" b="1" dirty="0">
                <a:latin typeface="隶书" panose="02010509060101010101" pitchFamily="49" charset="-122"/>
                <a:ea typeface="隶书" panose="02010509060101010101" pitchFamily="49" charset="-122"/>
              </a:rPr>
              <a:t>交易池</a:t>
            </a:r>
            <a:endParaRPr lang="en-US" altLang="zh-CN" sz="2000" b="1"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zh-CN" altLang="en-US" sz="2000" b="1" dirty="0">
                <a:latin typeface="隶书" panose="02010509060101010101" pitchFamily="49" charset="-122"/>
                <a:ea typeface="隶书" panose="02010509060101010101" pitchFamily="49" charset="-122"/>
              </a:rPr>
              <a:t>若池中</a:t>
            </a:r>
            <a:r>
              <a:rPr lang="en-US" altLang="zh-CN" sz="2000" b="1" dirty="0">
                <a:latin typeface="隶书" panose="02010509060101010101" pitchFamily="49" charset="-122"/>
                <a:ea typeface="隶书" panose="02010509060101010101" pitchFamily="49" charset="-122"/>
              </a:rPr>
              <a:t>ETH</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10</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USDT</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1000</a:t>
            </a:r>
            <a:r>
              <a:rPr lang="zh-CN" altLang="en-US" sz="2000" b="1" dirty="0">
                <a:latin typeface="隶书" panose="02010509060101010101" pitchFamily="49" charset="-122"/>
                <a:ea typeface="隶书" panose="02010509060101010101" pitchFamily="49" charset="-122"/>
              </a:rPr>
              <a:t>。那么用户</a:t>
            </a:r>
            <a:r>
              <a:rPr lang="en-US" altLang="zh-CN" sz="2000" b="1" dirty="0">
                <a:latin typeface="隶书" panose="02010509060101010101" pitchFamily="49" charset="-122"/>
                <a:ea typeface="隶书" panose="02010509060101010101" pitchFamily="49" charset="-122"/>
              </a:rPr>
              <a:t>1ETH</a:t>
            </a:r>
            <a:r>
              <a:rPr lang="zh-CN" altLang="en-US" sz="2000" b="1" dirty="0">
                <a:latin typeface="隶书" panose="02010509060101010101" pitchFamily="49" charset="-122"/>
                <a:ea typeface="隶书" panose="02010509060101010101" pitchFamily="49" charset="-122"/>
              </a:rPr>
              <a:t>，可兑换多少</a:t>
            </a:r>
            <a:r>
              <a:rPr lang="en-US" altLang="zh-CN" sz="2000" b="1" dirty="0">
                <a:latin typeface="隶书" panose="02010509060101010101" pitchFamily="49" charset="-122"/>
                <a:ea typeface="隶书" panose="02010509060101010101" pitchFamily="49" charset="-122"/>
              </a:rPr>
              <a:t>USDT</a:t>
            </a:r>
            <a:r>
              <a:rPr lang="zh-CN" altLang="en-US" sz="2000" b="1" dirty="0">
                <a:latin typeface="隶书" panose="02010509060101010101" pitchFamily="49" charset="-122"/>
                <a:ea typeface="隶书" panose="02010509060101010101" pitchFamily="49" charset="-122"/>
              </a:rPr>
              <a:t>？</a:t>
            </a:r>
            <a:endParaRPr lang="en-US" altLang="zh-CN" sz="2000" b="1"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zh-CN" altLang="en-US" sz="2000" b="1" dirty="0">
                <a:latin typeface="隶书" panose="02010509060101010101" pitchFamily="49" charset="-122"/>
                <a:ea typeface="隶书" panose="02010509060101010101" pitchFamily="49" charset="-122"/>
              </a:rPr>
              <a:t>若池中</a:t>
            </a:r>
            <a:r>
              <a:rPr lang="en-US" altLang="zh-CN" sz="2000" b="1" dirty="0">
                <a:latin typeface="隶书" panose="02010509060101010101" pitchFamily="49" charset="-122"/>
                <a:ea typeface="隶书" panose="02010509060101010101" pitchFamily="49" charset="-122"/>
              </a:rPr>
              <a:t>ETH</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110</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USDT</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11000</a:t>
            </a:r>
            <a:r>
              <a:rPr lang="zh-CN" altLang="en-US" sz="2000" b="1" dirty="0">
                <a:latin typeface="隶书" panose="02010509060101010101" pitchFamily="49" charset="-122"/>
                <a:ea typeface="隶书" panose="02010509060101010101" pitchFamily="49" charset="-122"/>
              </a:rPr>
              <a:t>。那么用户</a:t>
            </a:r>
            <a:r>
              <a:rPr lang="en-US" altLang="zh-CN" sz="2000" b="1" dirty="0">
                <a:latin typeface="隶书" panose="02010509060101010101" pitchFamily="49" charset="-122"/>
                <a:ea typeface="隶书" panose="02010509060101010101" pitchFamily="49" charset="-122"/>
              </a:rPr>
              <a:t>1ETH</a:t>
            </a:r>
            <a:r>
              <a:rPr lang="zh-CN" altLang="en-US" sz="2000" b="1" dirty="0">
                <a:latin typeface="隶书" panose="02010509060101010101" pitchFamily="49" charset="-122"/>
                <a:ea typeface="隶书" panose="02010509060101010101" pitchFamily="49" charset="-122"/>
              </a:rPr>
              <a:t>，可兑换多少</a:t>
            </a:r>
            <a:r>
              <a:rPr lang="en-US" altLang="zh-CN" sz="2000" b="1" dirty="0">
                <a:latin typeface="隶书" panose="02010509060101010101" pitchFamily="49" charset="-122"/>
                <a:ea typeface="隶书" panose="02010509060101010101" pitchFamily="49" charset="-122"/>
              </a:rPr>
              <a:t>USDT</a:t>
            </a:r>
            <a:r>
              <a:rPr lang="zh-CN" altLang="en-US" sz="2000" b="1" dirty="0">
                <a:latin typeface="隶书" panose="02010509060101010101" pitchFamily="49" charset="-122"/>
                <a:ea typeface="隶书" panose="02010509060101010101" pitchFamily="49" charset="-122"/>
              </a:rPr>
              <a:t>？</a:t>
            </a:r>
            <a:endParaRPr lang="en-US" altLang="zh-CN" sz="2000" b="1" dirty="0">
              <a:latin typeface="隶书" panose="02010509060101010101" pitchFamily="49" charset="-122"/>
              <a:ea typeface="隶书" panose="02010509060101010101" pitchFamily="49" charset="-122"/>
            </a:endParaRPr>
          </a:p>
        </p:txBody>
      </p:sp>
      <p:pic>
        <p:nvPicPr>
          <p:cNvPr id="25" name="图片 24"/>
          <p:cNvPicPr>
            <a:picLocks noChangeAspect="1"/>
          </p:cNvPicPr>
          <p:nvPr/>
        </p:nvPicPr>
        <p:blipFill rotWithShape="1">
          <a:blip r:embed="rId5" cstate="print">
            <a:extLst>
              <a:ext uri="{28A0092B-C50C-407E-A947-70E740481C1C}">
                <a14:useLocalDpi xmlns:a14="http://schemas.microsoft.com/office/drawing/2010/main" val="0"/>
              </a:ext>
            </a:extLst>
          </a:blip>
          <a:srcRect l="32701"/>
          <a:stretch/>
        </p:blipFill>
        <p:spPr>
          <a:xfrm flipH="1">
            <a:off x="9589134" y="0"/>
            <a:ext cx="2702417" cy="6858000"/>
          </a:xfrm>
          <a:prstGeom prst="rect">
            <a:avLst/>
          </a:prstGeom>
        </p:spPr>
      </p:pic>
      <p:sp>
        <p:nvSpPr>
          <p:cNvPr id="27" name="文本框 26"/>
          <p:cNvSpPr txBox="1"/>
          <p:nvPr/>
        </p:nvSpPr>
        <p:spPr>
          <a:xfrm rot="16200000">
            <a:off x="4187857" y="408756"/>
            <a:ext cx="2031325" cy="7037086"/>
          </a:xfrm>
          <a:prstGeom prst="rect">
            <a:avLst/>
          </a:prstGeom>
          <a:noFill/>
        </p:spPr>
        <p:txBody>
          <a:bodyPr vert="eaVert" wrap="square" rtlCol="0">
            <a:spAutoFit/>
          </a:bodyPr>
          <a:lstStyle/>
          <a:p>
            <a:r>
              <a:rPr lang="zh-CN" altLang="en-US" sz="2400" dirty="0">
                <a:latin typeface="隶书" panose="02010509060101010101" pitchFamily="49" charset="-122"/>
                <a:ea typeface="隶书" panose="02010509060101010101" pitchFamily="49" charset="-122"/>
              </a:rPr>
              <a:t>答：</a:t>
            </a:r>
            <a:endParaRPr lang="en-US" altLang="zh-CN" sz="2400"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zh-CN" altLang="en-US" sz="2400" dirty="0">
                <a:latin typeface="隶书" panose="02010509060101010101" pitchFamily="49" charset="-122"/>
                <a:ea typeface="隶书" panose="02010509060101010101" pitchFamily="49" charset="-122"/>
              </a:rPr>
              <a:t>无手续费：</a:t>
            </a:r>
            <a:endParaRPr lang="en-US" altLang="zh-CN" sz="2400"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zh-CN" altLang="en-US" sz="2400" dirty="0">
                <a:latin typeface="隶书" panose="02010509060101010101" pitchFamily="49" charset="-122"/>
                <a:ea typeface="隶书" panose="02010509060101010101" pitchFamily="49" charset="-122"/>
              </a:rPr>
              <a:t>有手续费：</a:t>
            </a:r>
          </a:p>
        </p:txBody>
      </p:sp>
      <p:graphicFrame>
        <p:nvGraphicFramePr>
          <p:cNvPr id="2" name="对象 1"/>
          <p:cNvGraphicFramePr>
            <a:graphicFrameLocks noChangeAspect="1"/>
          </p:cNvGraphicFramePr>
          <p:nvPr>
            <p:extLst>
              <p:ext uri="{D42A27DB-BD31-4B8C-83A1-F6EECF244321}">
                <p14:modId xmlns:p14="http://schemas.microsoft.com/office/powerpoint/2010/main" val="1717187802"/>
              </p:ext>
            </p:extLst>
          </p:nvPr>
        </p:nvGraphicFramePr>
        <p:xfrm>
          <a:off x="3496474" y="3429000"/>
          <a:ext cx="2119466" cy="363337"/>
        </p:xfrm>
        <a:graphic>
          <a:graphicData uri="http://schemas.openxmlformats.org/presentationml/2006/ole">
            <mc:AlternateContent xmlns:mc="http://schemas.openxmlformats.org/markup-compatibility/2006">
              <mc:Choice xmlns:v="urn:schemas-microsoft-com:vml" Requires="v">
                <p:oleObj spid="_x0000_s1062" name="Equation" r:id="rId6" imgW="1333440" imgH="228600" progId="Equation.DSMT4">
                  <p:embed/>
                </p:oleObj>
              </mc:Choice>
              <mc:Fallback>
                <p:oleObj name="Equation" r:id="rId6" imgW="1333440" imgH="228600" progId="Equation.DSMT4">
                  <p:embed/>
                  <p:pic>
                    <p:nvPicPr>
                      <p:cNvPr id="0" name=""/>
                      <p:cNvPicPr/>
                      <p:nvPr/>
                    </p:nvPicPr>
                    <p:blipFill>
                      <a:blip r:embed="rId7"/>
                      <a:stretch>
                        <a:fillRect/>
                      </a:stretch>
                    </p:blipFill>
                    <p:spPr>
                      <a:xfrm>
                        <a:off x="3496474" y="3429000"/>
                        <a:ext cx="2119466" cy="363337"/>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1623465013"/>
              </p:ext>
            </p:extLst>
          </p:nvPr>
        </p:nvGraphicFramePr>
        <p:xfrm>
          <a:off x="3496474" y="3775803"/>
          <a:ext cx="2782406" cy="374310"/>
        </p:xfrm>
        <a:graphic>
          <a:graphicData uri="http://schemas.openxmlformats.org/presentationml/2006/ole">
            <mc:AlternateContent xmlns:mc="http://schemas.openxmlformats.org/markup-compatibility/2006">
              <mc:Choice xmlns:v="urn:schemas-microsoft-com:vml" Requires="v">
                <p:oleObj spid="_x0000_s1063" name="Equation" r:id="rId8" imgW="1676160" imgH="228600" progId="Equation.DSMT4">
                  <p:embed/>
                </p:oleObj>
              </mc:Choice>
              <mc:Fallback>
                <p:oleObj name="Equation" r:id="rId8" imgW="1676160" imgH="228600" progId="Equation.DSMT4">
                  <p:embed/>
                  <p:pic>
                    <p:nvPicPr>
                      <p:cNvPr id="2" name="对象 1"/>
                      <p:cNvPicPr/>
                      <p:nvPr/>
                    </p:nvPicPr>
                    <p:blipFill>
                      <a:blip r:embed="rId9"/>
                      <a:stretch>
                        <a:fillRect/>
                      </a:stretch>
                    </p:blipFill>
                    <p:spPr>
                      <a:xfrm>
                        <a:off x="3496474" y="3775803"/>
                        <a:ext cx="2782406" cy="374310"/>
                      </a:xfrm>
                      <a:prstGeom prst="rect">
                        <a:avLst/>
                      </a:prstGeom>
                    </p:spPr>
                  </p:pic>
                </p:oleObj>
              </mc:Fallback>
            </mc:AlternateContent>
          </a:graphicData>
        </a:graphic>
      </p:graphicFrame>
      <p:sp>
        <p:nvSpPr>
          <p:cNvPr id="29" name="文本框 28"/>
          <p:cNvSpPr txBox="1"/>
          <p:nvPr/>
        </p:nvSpPr>
        <p:spPr>
          <a:xfrm rot="16200000">
            <a:off x="4758954" y="1309208"/>
            <a:ext cx="1477328" cy="7625283"/>
          </a:xfrm>
          <a:prstGeom prst="rect">
            <a:avLst/>
          </a:prstGeom>
          <a:noFill/>
        </p:spPr>
        <p:txBody>
          <a:bodyPr vert="eaVert" wrap="square" rtlCol="0">
            <a:spAutoFit/>
          </a:bodyPr>
          <a:lstStyle/>
          <a:p>
            <a:r>
              <a:rPr lang="zh-CN" altLang="en-US" sz="2400" dirty="0">
                <a:latin typeface="隶书" panose="02010509060101010101" pitchFamily="49" charset="-122"/>
                <a:ea typeface="隶书" panose="02010509060101010101" pitchFamily="49" charset="-122"/>
              </a:rPr>
              <a:t>以无手续费分析</a:t>
            </a:r>
            <a:endParaRPr lang="en-US" altLang="zh-CN" sz="2000" b="1"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en-US" altLang="zh-CN" sz="2000" b="1" dirty="0">
                <a:latin typeface="隶书" panose="02010509060101010101" pitchFamily="49" charset="-122"/>
                <a:ea typeface="隶书" panose="02010509060101010101" pitchFamily="49" charset="-122"/>
              </a:rPr>
              <a:t>USDT = 1000 - 10000/11 = 90.91</a:t>
            </a:r>
          </a:p>
          <a:p>
            <a:pPr marL="342900" indent="-342900">
              <a:buFont typeface="Arial" panose="020B0604020202020204" pitchFamily="34" charset="0"/>
              <a:buChar char="•"/>
            </a:pPr>
            <a:r>
              <a:rPr lang="en-US" altLang="zh-CN" sz="2000" b="1" dirty="0">
                <a:latin typeface="隶书" panose="02010509060101010101" pitchFamily="49" charset="-122"/>
                <a:ea typeface="隶书" panose="02010509060101010101" pitchFamily="49" charset="-122"/>
              </a:rPr>
              <a:t>USDT = 11000 - 1210000/111 = 99.099</a:t>
            </a:r>
          </a:p>
          <a:p>
            <a:r>
              <a:rPr lang="en-US" altLang="zh-CN" sz="2000" b="1" dirty="0">
                <a:solidFill>
                  <a:srgbClr val="FF0000"/>
                </a:solidFill>
                <a:latin typeface="隶书" panose="02010509060101010101" pitchFamily="49" charset="-122"/>
                <a:ea typeface="隶书" panose="02010509060101010101" pitchFamily="49" charset="-122"/>
              </a:rPr>
              <a:t>(</a:t>
            </a:r>
            <a:r>
              <a:rPr lang="zh-CN" altLang="en-US" sz="2000" b="1" dirty="0">
                <a:solidFill>
                  <a:srgbClr val="FF0000"/>
                </a:solidFill>
                <a:latin typeface="隶书" panose="02010509060101010101" pitchFamily="49" charset="-122"/>
                <a:ea typeface="隶书" panose="02010509060101010101" pitchFamily="49" charset="-122"/>
              </a:rPr>
              <a:t>池子越大，兑换损失越少！！</a:t>
            </a:r>
            <a:r>
              <a:rPr lang="en-US" altLang="zh-CN" sz="2000" b="1" dirty="0">
                <a:solidFill>
                  <a:srgbClr val="FF0000"/>
                </a:solidFill>
                <a:latin typeface="隶书" panose="02010509060101010101" pitchFamily="49" charset="-122"/>
                <a:ea typeface="隶书" panose="02010509060101010101" pitchFamily="49" charset="-122"/>
              </a:rPr>
              <a:t>)</a:t>
            </a:r>
          </a:p>
        </p:txBody>
      </p:sp>
    </p:spTree>
    <p:custDataLst>
      <p:tags r:id="rId2"/>
    </p:custDataLst>
    <p:extLst>
      <p:ext uri="{BB962C8B-B14F-4D97-AF65-F5344CB8AC3E}">
        <p14:creationId xmlns:p14="http://schemas.microsoft.com/office/powerpoint/2010/main" val="26100661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250" fill="hold"/>
                                        <p:tgtEl>
                                          <p:spTgt spid="25"/>
                                        </p:tgtEl>
                                        <p:attrNameLst>
                                          <p:attrName>ppt_x</p:attrName>
                                        </p:attrNameLst>
                                      </p:cBhvr>
                                      <p:tavLst>
                                        <p:tav tm="0">
                                          <p:val>
                                            <p:strVal val="1+#ppt_w/2"/>
                                          </p:val>
                                        </p:tav>
                                        <p:tav tm="100000">
                                          <p:val>
                                            <p:strVal val="#ppt_x"/>
                                          </p:val>
                                        </p:tav>
                                      </p:tavLst>
                                    </p:anim>
                                    <p:anim calcmode="lin" valueType="num">
                                      <p:cBhvr additive="base">
                                        <p:cTn id="8" dur="12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500" fill="hold"/>
                                        <p:tgtEl>
                                          <p:spTgt spid="21"/>
                                        </p:tgtEl>
                                        <p:attrNameLst>
                                          <p:attrName>ppt_w</p:attrName>
                                        </p:attrNameLst>
                                      </p:cBhvr>
                                      <p:tavLst>
                                        <p:tav tm="0">
                                          <p:val>
                                            <p:fltVal val="0"/>
                                          </p:val>
                                        </p:tav>
                                        <p:tav tm="100000">
                                          <p:val>
                                            <p:strVal val="#ppt_w"/>
                                          </p:val>
                                        </p:tav>
                                      </p:tavLst>
                                    </p:anim>
                                    <p:anim calcmode="lin" valueType="num">
                                      <p:cBhvr>
                                        <p:cTn id="18" dur="1500" fill="hold"/>
                                        <p:tgtEl>
                                          <p:spTgt spid="21"/>
                                        </p:tgtEl>
                                        <p:attrNameLst>
                                          <p:attrName>ppt_h</p:attrName>
                                        </p:attrNameLst>
                                      </p:cBhvr>
                                      <p:tavLst>
                                        <p:tav tm="0">
                                          <p:val>
                                            <p:fltVal val="0"/>
                                          </p:val>
                                        </p:tav>
                                        <p:tav tm="100000">
                                          <p:val>
                                            <p:strVal val="#ppt_h"/>
                                          </p:val>
                                        </p:tav>
                                      </p:tavLst>
                                    </p:anim>
                                    <p:animEffect transition="in" filter="fade">
                                      <p:cBhvr>
                                        <p:cTn id="19" dur="1500"/>
                                        <p:tgtEl>
                                          <p:spTgt spid="2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1500" fill="hold"/>
                                        <p:tgtEl>
                                          <p:spTgt spid="27"/>
                                        </p:tgtEl>
                                        <p:attrNameLst>
                                          <p:attrName>ppt_w</p:attrName>
                                        </p:attrNameLst>
                                      </p:cBhvr>
                                      <p:tavLst>
                                        <p:tav tm="0">
                                          <p:val>
                                            <p:fltVal val="0"/>
                                          </p:val>
                                        </p:tav>
                                        <p:tav tm="100000">
                                          <p:val>
                                            <p:strVal val="#ppt_w"/>
                                          </p:val>
                                        </p:tav>
                                      </p:tavLst>
                                    </p:anim>
                                    <p:anim calcmode="lin" valueType="num">
                                      <p:cBhvr>
                                        <p:cTn id="23" dur="1500" fill="hold"/>
                                        <p:tgtEl>
                                          <p:spTgt spid="27"/>
                                        </p:tgtEl>
                                        <p:attrNameLst>
                                          <p:attrName>ppt_h</p:attrName>
                                        </p:attrNameLst>
                                      </p:cBhvr>
                                      <p:tavLst>
                                        <p:tav tm="0">
                                          <p:val>
                                            <p:fltVal val="0"/>
                                          </p:val>
                                        </p:tav>
                                        <p:tav tm="100000">
                                          <p:val>
                                            <p:strVal val="#ppt_h"/>
                                          </p:val>
                                        </p:tav>
                                      </p:tavLst>
                                    </p:anim>
                                    <p:animEffect transition="in" filter="fade">
                                      <p:cBhvr>
                                        <p:cTn id="24" dur="1500"/>
                                        <p:tgtEl>
                                          <p:spTgt spid="27"/>
                                        </p:tgtEl>
                                      </p:cBhvr>
                                    </p:animEffect>
                                  </p:childTnLst>
                                </p:cTn>
                              </p:par>
                            </p:childTnLst>
                          </p:cTn>
                        </p:par>
                        <p:par>
                          <p:cTn id="25" fill="hold">
                            <p:stCondLst>
                              <p:cond delay="2750"/>
                            </p:stCondLst>
                            <p:childTnLst>
                              <p:par>
                                <p:cTn id="26" presetID="1"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par>
                          <p:cTn id="28" fill="hold">
                            <p:stCondLst>
                              <p:cond delay="2750"/>
                            </p:stCondLst>
                            <p:childTnLst>
                              <p:par>
                                <p:cTn id="29" presetID="1" presetClass="entr" presetSubtype="0"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53" presetClass="entr" presetSubtype="16"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 calcmode="lin" valueType="num">
                                      <p:cBhvr>
                                        <p:cTn id="33" dur="1500" fill="hold"/>
                                        <p:tgtEl>
                                          <p:spTgt spid="29"/>
                                        </p:tgtEl>
                                        <p:attrNameLst>
                                          <p:attrName>ppt_w</p:attrName>
                                        </p:attrNameLst>
                                      </p:cBhvr>
                                      <p:tavLst>
                                        <p:tav tm="0">
                                          <p:val>
                                            <p:fltVal val="0"/>
                                          </p:val>
                                        </p:tav>
                                        <p:tav tm="100000">
                                          <p:val>
                                            <p:strVal val="#ppt_w"/>
                                          </p:val>
                                        </p:tav>
                                      </p:tavLst>
                                    </p:anim>
                                    <p:anim calcmode="lin" valueType="num">
                                      <p:cBhvr>
                                        <p:cTn id="34" dur="1500" fill="hold"/>
                                        <p:tgtEl>
                                          <p:spTgt spid="29"/>
                                        </p:tgtEl>
                                        <p:attrNameLst>
                                          <p:attrName>ppt_h</p:attrName>
                                        </p:attrNameLst>
                                      </p:cBhvr>
                                      <p:tavLst>
                                        <p:tav tm="0">
                                          <p:val>
                                            <p:fltVal val="0"/>
                                          </p:val>
                                        </p:tav>
                                        <p:tav tm="100000">
                                          <p:val>
                                            <p:strVal val="#ppt_h"/>
                                          </p:val>
                                        </p:tav>
                                      </p:tavLst>
                                    </p:anim>
                                    <p:animEffect transition="in" filter="fade">
                                      <p:cBhvr>
                                        <p:cTn id="35" dur="1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27"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rot="16200000">
            <a:off x="1278984" y="-178279"/>
            <a:ext cx="615553" cy="1791242"/>
          </a:xfrm>
          <a:prstGeom prst="rect">
            <a:avLst/>
          </a:prstGeom>
          <a:noFill/>
        </p:spPr>
        <p:txBody>
          <a:bodyPr vert="eaVert" wrap="square" rtlCol="0">
            <a:spAutoFit/>
          </a:bodyPr>
          <a:lstStyle/>
          <a:p>
            <a:r>
              <a:rPr lang="zh-CN" altLang="en-US" sz="2800" b="1" dirty="0">
                <a:latin typeface="隶书" panose="02010509060101010101" pitchFamily="49" charset="-122"/>
                <a:ea typeface="隶书" panose="02010509060101010101" pitchFamily="49" charset="-122"/>
              </a:rPr>
              <a:t>无常损失</a:t>
            </a:r>
            <a:endParaRPr lang="zh-CN" altLang="en-US" sz="2800" dirty="0">
              <a:latin typeface="隶书" panose="02010509060101010101" pitchFamily="49" charset="-122"/>
              <a:ea typeface="隶书" panose="02010509060101010101" pitchFamily="49" charset="-122"/>
            </a:endParaRPr>
          </a:p>
        </p:txBody>
      </p:sp>
      <p:sp>
        <p:nvSpPr>
          <p:cNvPr id="21" name="文本框 20"/>
          <p:cNvSpPr txBox="1"/>
          <p:nvPr/>
        </p:nvSpPr>
        <p:spPr>
          <a:xfrm rot="16200000">
            <a:off x="3939807" y="-2223549"/>
            <a:ext cx="2400657" cy="8897993"/>
          </a:xfrm>
          <a:prstGeom prst="rect">
            <a:avLst/>
          </a:prstGeom>
          <a:noFill/>
        </p:spPr>
        <p:txBody>
          <a:bodyPr vert="eaVert" wrap="square" rtlCol="0">
            <a:spAutoFit/>
          </a:bodyPr>
          <a:lstStyle/>
          <a:p>
            <a:r>
              <a:rPr lang="zh-CN" altLang="en-US" sz="2400" dirty="0">
                <a:latin typeface="隶书" panose="02010509060101010101" pitchFamily="49" charset="-122"/>
                <a:ea typeface="隶书" panose="02010509060101010101" pitchFamily="49" charset="-122"/>
              </a:rPr>
              <a:t>问：现有</a:t>
            </a:r>
            <a:r>
              <a:rPr lang="en-US" altLang="zh-CN" sz="2000" b="1" dirty="0">
                <a:latin typeface="隶书" panose="02010509060101010101" pitchFamily="49" charset="-122"/>
                <a:ea typeface="隶书" panose="02010509060101010101" pitchFamily="49" charset="-122"/>
              </a:rPr>
              <a:t>ETH/USDT</a:t>
            </a:r>
            <a:r>
              <a:rPr lang="zh-CN" altLang="en-US" sz="2000" b="1" dirty="0">
                <a:latin typeface="隶书" panose="02010509060101010101" pitchFamily="49" charset="-122"/>
                <a:ea typeface="隶书" panose="02010509060101010101" pitchFamily="49" charset="-122"/>
              </a:rPr>
              <a:t>交易池，初始池中</a:t>
            </a:r>
            <a:r>
              <a:rPr lang="en-US" altLang="zh-CN" sz="2000" b="1" dirty="0">
                <a:latin typeface="隶书" panose="02010509060101010101" pitchFamily="49" charset="-122"/>
                <a:ea typeface="隶书" panose="02010509060101010101" pitchFamily="49" charset="-122"/>
              </a:rPr>
              <a:t>ETH</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10</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USDT</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1000</a:t>
            </a:r>
            <a:r>
              <a:rPr lang="zh-CN" altLang="en-US" sz="2000" b="1" dirty="0">
                <a:latin typeface="隶书" panose="02010509060101010101" pitchFamily="49" charset="-122"/>
                <a:ea typeface="隶书" panose="02010509060101010101" pitchFamily="49" charset="-122"/>
              </a:rPr>
              <a:t>。用户做市</a:t>
            </a:r>
            <a:r>
              <a:rPr lang="en-US" altLang="zh-CN" sz="2000" b="1" dirty="0">
                <a:latin typeface="隶书" panose="02010509060101010101" pitchFamily="49" charset="-122"/>
                <a:ea typeface="隶书" panose="02010509060101010101" pitchFamily="49" charset="-122"/>
              </a:rPr>
              <a:t>ETH=100</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USDT=10000</a:t>
            </a:r>
            <a:r>
              <a:rPr lang="zh-CN" altLang="en-US" sz="2000" b="1" dirty="0">
                <a:latin typeface="隶书" panose="02010509060101010101" pitchFamily="49" charset="-122"/>
                <a:ea typeface="隶书" panose="02010509060101010101" pitchFamily="49" charset="-122"/>
              </a:rPr>
              <a:t>。当前价格</a:t>
            </a:r>
            <a:r>
              <a:rPr lang="en-US" altLang="zh-CN" sz="2000" b="1" dirty="0">
                <a:latin typeface="隶书" panose="02010509060101010101" pitchFamily="49" charset="-122"/>
                <a:ea typeface="隶书" panose="02010509060101010101" pitchFamily="49" charset="-122"/>
              </a:rPr>
              <a:t>1ETH=100USDT</a:t>
            </a:r>
            <a:r>
              <a:rPr lang="zh-CN" altLang="en-US" sz="2000" b="1" dirty="0">
                <a:latin typeface="隶书" panose="02010509060101010101" pitchFamily="49" charset="-122"/>
                <a:ea typeface="隶书" panose="02010509060101010101" pitchFamily="49" charset="-122"/>
              </a:rPr>
              <a:t>。</a:t>
            </a:r>
            <a:endParaRPr lang="en-US" altLang="zh-CN" sz="2000" b="1"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zh-CN" altLang="en-US" sz="2000" b="1" dirty="0">
                <a:latin typeface="隶书" panose="02010509060101010101" pitchFamily="49" charset="-122"/>
                <a:ea typeface="隶书" panose="02010509060101010101" pitchFamily="49" charset="-122"/>
              </a:rPr>
              <a:t>若 </a:t>
            </a:r>
            <a:r>
              <a:rPr lang="en-US" altLang="zh-CN" sz="2000" b="1" dirty="0">
                <a:latin typeface="隶书" panose="02010509060101010101" pitchFamily="49" charset="-122"/>
                <a:ea typeface="隶书" panose="02010509060101010101" pitchFamily="49" charset="-122"/>
              </a:rPr>
              <a:t>1ETH = 200USDT</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AMM</a:t>
            </a:r>
            <a:r>
              <a:rPr lang="zh-CN" altLang="en-US" sz="2000" b="1" dirty="0">
                <a:latin typeface="隶书" panose="02010509060101010101" pitchFamily="49" charset="-122"/>
                <a:ea typeface="隶书" panose="02010509060101010101" pitchFamily="49" charset="-122"/>
              </a:rPr>
              <a:t>机制下，抹平套利空间后。池中</a:t>
            </a:r>
            <a:r>
              <a:rPr lang="en-US" altLang="zh-CN" sz="2000" b="1" dirty="0">
                <a:latin typeface="隶书" panose="02010509060101010101" pitchFamily="49" charset="-122"/>
                <a:ea typeface="隶书" panose="02010509060101010101" pitchFamily="49" charset="-122"/>
              </a:rPr>
              <a:t>ETH</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77.78</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USDT</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15556 </a:t>
            </a:r>
            <a:r>
              <a:rPr lang="zh-CN" altLang="en-US" sz="2000" b="1" dirty="0">
                <a:latin typeface="隶书" panose="02010509060101010101" pitchFamily="49" charset="-122"/>
                <a:ea typeface="隶书" panose="02010509060101010101" pitchFamily="49" charset="-122"/>
              </a:rPr>
              <a:t>。那么用户移除流动性后损失？</a:t>
            </a:r>
            <a:endParaRPr lang="en-US" altLang="zh-CN" sz="2000" b="1"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endParaRPr lang="en-US" altLang="zh-CN" sz="2000" b="1"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zh-CN" altLang="en-US" sz="2000" b="1" dirty="0">
                <a:latin typeface="隶书" panose="02010509060101010101" pitchFamily="49" charset="-122"/>
                <a:ea typeface="隶书" panose="02010509060101010101" pitchFamily="49" charset="-122"/>
              </a:rPr>
              <a:t>若 </a:t>
            </a:r>
            <a:r>
              <a:rPr lang="en-US" altLang="zh-CN" sz="2000" b="1" dirty="0">
                <a:latin typeface="隶书" panose="02010509060101010101" pitchFamily="49" charset="-122"/>
                <a:ea typeface="隶书" panose="02010509060101010101" pitchFamily="49" charset="-122"/>
              </a:rPr>
              <a:t>1ETH = 50USDT</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AMM</a:t>
            </a:r>
            <a:r>
              <a:rPr lang="zh-CN" altLang="en-US" sz="2000" b="1" dirty="0">
                <a:latin typeface="隶书" panose="02010509060101010101" pitchFamily="49" charset="-122"/>
                <a:ea typeface="隶书" panose="02010509060101010101" pitchFamily="49" charset="-122"/>
              </a:rPr>
              <a:t>机制下，抹平套利空间后。池中</a:t>
            </a:r>
            <a:r>
              <a:rPr lang="en-US" altLang="zh-CN" sz="2000" b="1" dirty="0">
                <a:latin typeface="隶书" panose="02010509060101010101" pitchFamily="49" charset="-122"/>
                <a:ea typeface="隶书" panose="02010509060101010101" pitchFamily="49" charset="-122"/>
              </a:rPr>
              <a:t>ETH</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156.5</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USDT</a:t>
            </a:r>
            <a:r>
              <a:rPr lang="zh-CN" altLang="en-US" sz="2000" b="1" dirty="0">
                <a:latin typeface="隶书" panose="02010509060101010101" pitchFamily="49" charset="-122"/>
                <a:ea typeface="隶书" panose="02010509060101010101" pitchFamily="49" charset="-122"/>
              </a:rPr>
              <a:t>数量为</a:t>
            </a:r>
            <a:r>
              <a:rPr lang="en-US" altLang="zh-CN" sz="2000" b="1" dirty="0">
                <a:latin typeface="隶书" panose="02010509060101010101" pitchFamily="49" charset="-122"/>
                <a:ea typeface="隶书" panose="02010509060101010101" pitchFamily="49" charset="-122"/>
              </a:rPr>
              <a:t>7826.2 </a:t>
            </a:r>
            <a:r>
              <a:rPr lang="zh-CN" altLang="en-US" sz="2000" b="1" dirty="0">
                <a:latin typeface="隶书" panose="02010509060101010101" pitchFamily="49" charset="-122"/>
                <a:ea typeface="隶书" panose="02010509060101010101" pitchFamily="49" charset="-122"/>
              </a:rPr>
              <a:t>。那么用户移除流动性后损失？</a:t>
            </a:r>
            <a:endParaRPr lang="en-US" altLang="zh-CN" sz="2000" b="1" dirty="0">
              <a:latin typeface="隶书" panose="02010509060101010101" pitchFamily="49" charset="-122"/>
              <a:ea typeface="隶书" panose="02010509060101010101" pitchFamily="49" charset="-122"/>
            </a:endParaRPr>
          </a:p>
        </p:txBody>
      </p:sp>
      <p:pic>
        <p:nvPicPr>
          <p:cNvPr id="25" name="图片 24"/>
          <p:cNvPicPr>
            <a:picLocks noChangeAspect="1"/>
          </p:cNvPicPr>
          <p:nvPr/>
        </p:nvPicPr>
        <p:blipFill rotWithShape="1">
          <a:blip r:embed="rId4" cstate="print">
            <a:extLst>
              <a:ext uri="{28A0092B-C50C-407E-A947-70E740481C1C}">
                <a14:useLocalDpi xmlns:a14="http://schemas.microsoft.com/office/drawing/2010/main" val="0"/>
              </a:ext>
            </a:extLst>
          </a:blip>
          <a:srcRect l="32701"/>
          <a:stretch/>
        </p:blipFill>
        <p:spPr>
          <a:xfrm flipH="1">
            <a:off x="9589134" y="0"/>
            <a:ext cx="2702417" cy="6858000"/>
          </a:xfrm>
          <a:prstGeom prst="rect">
            <a:avLst/>
          </a:prstGeom>
        </p:spPr>
      </p:pic>
      <p:sp>
        <p:nvSpPr>
          <p:cNvPr id="9" name="文本框 8"/>
          <p:cNvSpPr txBox="1"/>
          <p:nvPr/>
        </p:nvSpPr>
        <p:spPr>
          <a:xfrm rot="16200000">
            <a:off x="4191783" y="1327"/>
            <a:ext cx="3016210" cy="10017500"/>
          </a:xfrm>
          <a:prstGeom prst="rect">
            <a:avLst/>
          </a:prstGeom>
          <a:noFill/>
        </p:spPr>
        <p:txBody>
          <a:bodyPr vert="eaVert" wrap="square" rtlCol="0">
            <a:spAutoFit/>
          </a:bodyPr>
          <a:lstStyle/>
          <a:p>
            <a:r>
              <a:rPr lang="zh-CN" altLang="en-US" sz="2400" dirty="0">
                <a:latin typeface="隶书" panose="02010509060101010101" pitchFamily="49" charset="-122"/>
                <a:ea typeface="隶书" panose="02010509060101010101" pitchFamily="49" charset="-122"/>
              </a:rPr>
              <a:t>答：移除流动性获取提供池中的两种代币，若用户移除流动性</a:t>
            </a:r>
            <a:r>
              <a:rPr lang="en-US" altLang="zh-CN" sz="2000" b="1" dirty="0">
                <a:latin typeface="隶书" panose="02010509060101010101" pitchFamily="49" charset="-122"/>
                <a:ea typeface="隶书" panose="02010509060101010101" pitchFamily="49" charset="-122"/>
              </a:rPr>
              <a:t>1000</a:t>
            </a:r>
          </a:p>
          <a:p>
            <a:endParaRPr lang="en-US" altLang="zh-CN" sz="2000" b="1"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en-US" altLang="zh-CN" sz="2000" b="1" dirty="0">
                <a:latin typeface="隶书" panose="02010509060101010101" pitchFamily="49" charset="-122"/>
                <a:ea typeface="隶书" panose="02010509060101010101" pitchFamily="49" charset="-122"/>
              </a:rPr>
              <a:t>ETH  =  1000 * 77.78/1100 = 70.7 </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USDT = 1000 * 15556/1100 = 14141.8</a:t>
            </a:r>
          </a:p>
          <a:p>
            <a:r>
              <a:rPr lang="en-US" altLang="zh-CN" sz="2000" b="1" dirty="0">
                <a:latin typeface="隶书" panose="02010509060101010101" pitchFamily="49" charset="-122"/>
                <a:ea typeface="隶书" panose="02010509060101010101" pitchFamily="49" charset="-122"/>
              </a:rPr>
              <a:t>   </a:t>
            </a:r>
            <a:r>
              <a:rPr lang="zh-CN" altLang="en-US" sz="2000" b="1" dirty="0">
                <a:latin typeface="隶书" panose="02010509060101010101" pitchFamily="49" charset="-122"/>
                <a:ea typeface="隶书" panose="02010509060101010101" pitchFamily="49" charset="-122"/>
              </a:rPr>
              <a:t>做市后总资产价值，</a:t>
            </a:r>
            <a:r>
              <a:rPr lang="en-US" altLang="zh-CN" sz="2000" b="1" dirty="0">
                <a:latin typeface="隶书" panose="02010509060101010101" pitchFamily="49" charset="-122"/>
                <a:ea typeface="隶书" panose="02010509060101010101" pitchFamily="49" charset="-122"/>
              </a:rPr>
              <a:t>70.7 </a:t>
            </a:r>
            <a:r>
              <a:rPr lang="zh-CN" altLang="en-US" sz="2000" b="1" dirty="0">
                <a:latin typeface="隶书" panose="02010509060101010101" pitchFamily="49" charset="-122"/>
                <a:ea typeface="隶书" panose="02010509060101010101" pitchFamily="49" charset="-122"/>
              </a:rPr>
              <a:t>* </a:t>
            </a:r>
            <a:r>
              <a:rPr lang="en-US" altLang="zh-CN" sz="2000" b="1" dirty="0">
                <a:latin typeface="隶书" panose="02010509060101010101" pitchFamily="49" charset="-122"/>
                <a:ea typeface="隶书" panose="02010509060101010101" pitchFamily="49" charset="-122"/>
              </a:rPr>
              <a:t>200 + 14141.8 = 28283.6 USDT</a:t>
            </a:r>
            <a:r>
              <a:rPr lang="zh-CN" altLang="en-US" sz="2000" b="1" dirty="0">
                <a:latin typeface="隶书" panose="02010509060101010101" pitchFamily="49" charset="-122"/>
                <a:ea typeface="隶书" panose="02010509060101010101" pitchFamily="49" charset="-122"/>
              </a:rPr>
              <a:t>，未做市时资产</a:t>
            </a:r>
            <a:r>
              <a:rPr lang="en-US" altLang="zh-CN" sz="2000" b="1" dirty="0">
                <a:latin typeface="隶书" panose="02010509060101010101" pitchFamily="49" charset="-122"/>
                <a:ea typeface="隶书" panose="02010509060101010101" pitchFamily="49" charset="-122"/>
              </a:rPr>
              <a:t>100 ETH</a:t>
            </a:r>
            <a:r>
              <a:rPr lang="zh-CN" altLang="en-US" sz="2000" b="1" dirty="0">
                <a:latin typeface="隶书" panose="02010509060101010101" pitchFamily="49" charset="-122"/>
                <a:ea typeface="隶书" panose="02010509060101010101" pitchFamily="49" charset="-122"/>
              </a:rPr>
              <a:t>，   </a:t>
            </a:r>
            <a:r>
              <a:rPr lang="en-US" altLang="zh-CN" sz="2000" b="1" dirty="0">
                <a:latin typeface="隶书" panose="02010509060101010101" pitchFamily="49" charset="-122"/>
                <a:ea typeface="隶书" panose="02010509060101010101" pitchFamily="49" charset="-122"/>
              </a:rPr>
              <a:t>10000 USDT</a:t>
            </a:r>
            <a:r>
              <a:rPr lang="zh-CN" altLang="en-US" sz="2000" b="1" dirty="0">
                <a:latin typeface="隶书" panose="02010509060101010101" pitchFamily="49" charset="-122"/>
                <a:ea typeface="隶书" panose="02010509060101010101" pitchFamily="49" charset="-122"/>
              </a:rPr>
              <a:t>，总值为</a:t>
            </a:r>
            <a:r>
              <a:rPr lang="en-US" altLang="zh-CN" sz="2000" b="1" dirty="0">
                <a:latin typeface="隶书" panose="02010509060101010101" pitchFamily="49" charset="-122"/>
                <a:ea typeface="隶书" panose="02010509060101010101" pitchFamily="49" charset="-122"/>
              </a:rPr>
              <a:t>100 </a:t>
            </a:r>
            <a:r>
              <a:rPr lang="zh-CN" altLang="en-US" sz="2000" b="1" dirty="0">
                <a:latin typeface="隶书" panose="02010509060101010101" pitchFamily="49" charset="-122"/>
                <a:ea typeface="隶书" panose="02010509060101010101" pitchFamily="49" charset="-122"/>
              </a:rPr>
              <a:t>* </a:t>
            </a:r>
            <a:r>
              <a:rPr lang="en-US" altLang="zh-CN" sz="2000" b="1" dirty="0">
                <a:latin typeface="隶书" panose="02010509060101010101" pitchFamily="49" charset="-122"/>
                <a:ea typeface="隶书" panose="02010509060101010101" pitchFamily="49" charset="-122"/>
              </a:rPr>
              <a:t>200 + 10000 = 30000 USDT</a:t>
            </a:r>
            <a:r>
              <a:rPr lang="zh-CN" altLang="en-US" sz="2000" b="1" dirty="0">
                <a:latin typeface="隶书" panose="02010509060101010101" pitchFamily="49" charset="-122"/>
                <a:ea typeface="隶书" panose="02010509060101010101" pitchFamily="49" charset="-122"/>
              </a:rPr>
              <a:t>，损失 </a:t>
            </a:r>
            <a:r>
              <a:rPr lang="en-US" altLang="zh-CN" sz="2000" b="1" dirty="0">
                <a:latin typeface="隶书" panose="02010509060101010101" pitchFamily="49" charset="-122"/>
                <a:ea typeface="隶书" panose="02010509060101010101" pitchFamily="49" charset="-122"/>
              </a:rPr>
              <a:t>1716.4 USDT</a:t>
            </a:r>
          </a:p>
          <a:p>
            <a:endParaRPr lang="en-US" altLang="zh-CN" sz="2000" b="1"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en-US" altLang="zh-CN" sz="2000" b="1" dirty="0">
                <a:latin typeface="隶书" panose="02010509060101010101" pitchFamily="49" charset="-122"/>
                <a:ea typeface="隶书" panose="02010509060101010101" pitchFamily="49" charset="-122"/>
              </a:rPr>
              <a:t>ETH  =  1000 * 156.5/1100 = 142.3 </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USDT = 1000 * 7826.2/1100 = 7114.7</a:t>
            </a:r>
          </a:p>
          <a:p>
            <a:r>
              <a:rPr lang="en-US" altLang="zh-CN" sz="2000" b="1" dirty="0">
                <a:latin typeface="隶书" panose="02010509060101010101" pitchFamily="49" charset="-122"/>
                <a:ea typeface="隶书" panose="02010509060101010101" pitchFamily="49" charset="-122"/>
              </a:rPr>
              <a:t>   </a:t>
            </a:r>
            <a:r>
              <a:rPr lang="zh-CN" altLang="en-US" sz="2000" b="1" dirty="0">
                <a:latin typeface="隶书" panose="02010509060101010101" pitchFamily="49" charset="-122"/>
                <a:ea typeface="隶书" panose="02010509060101010101" pitchFamily="49" charset="-122"/>
              </a:rPr>
              <a:t>做市后总资产价值，</a:t>
            </a:r>
            <a:r>
              <a:rPr lang="en-US" altLang="zh-CN" sz="2000" b="1" dirty="0">
                <a:latin typeface="隶书" panose="02010509060101010101" pitchFamily="49" charset="-122"/>
                <a:ea typeface="隶书" panose="02010509060101010101" pitchFamily="49" charset="-122"/>
              </a:rPr>
              <a:t>142.3 </a:t>
            </a:r>
            <a:r>
              <a:rPr lang="zh-CN" altLang="en-US" sz="2000" b="1" dirty="0">
                <a:latin typeface="隶书" panose="02010509060101010101" pitchFamily="49" charset="-122"/>
                <a:ea typeface="隶书" panose="02010509060101010101" pitchFamily="49" charset="-122"/>
              </a:rPr>
              <a:t>* </a:t>
            </a:r>
            <a:r>
              <a:rPr lang="en-US" altLang="zh-CN" sz="2000" b="1" dirty="0">
                <a:latin typeface="隶书" panose="02010509060101010101" pitchFamily="49" charset="-122"/>
                <a:ea typeface="隶书" panose="02010509060101010101" pitchFamily="49" charset="-122"/>
              </a:rPr>
              <a:t>50 + 7114.7 = 14229.4 USDT</a:t>
            </a:r>
            <a:r>
              <a:rPr lang="zh-CN" altLang="en-US" sz="2000" b="1" dirty="0">
                <a:latin typeface="隶书" panose="02010509060101010101" pitchFamily="49" charset="-122"/>
                <a:ea typeface="隶书" panose="02010509060101010101" pitchFamily="49" charset="-122"/>
              </a:rPr>
              <a:t>，未做市时资产</a:t>
            </a:r>
            <a:r>
              <a:rPr lang="en-US" altLang="zh-CN" sz="2000" b="1" dirty="0">
                <a:latin typeface="隶书" panose="02010509060101010101" pitchFamily="49" charset="-122"/>
                <a:ea typeface="隶书" panose="02010509060101010101" pitchFamily="49" charset="-122"/>
              </a:rPr>
              <a:t>100 ETH</a:t>
            </a:r>
            <a:r>
              <a:rPr lang="zh-CN" altLang="en-US" sz="2000" b="1" dirty="0">
                <a:latin typeface="隶书" panose="02010509060101010101" pitchFamily="49" charset="-122"/>
                <a:ea typeface="隶书" panose="02010509060101010101" pitchFamily="49" charset="-122"/>
              </a:rPr>
              <a:t>，</a:t>
            </a:r>
            <a:r>
              <a:rPr lang="en-US" altLang="zh-CN" sz="2000" b="1" dirty="0">
                <a:latin typeface="隶书" panose="02010509060101010101" pitchFamily="49" charset="-122"/>
                <a:ea typeface="隶书" panose="02010509060101010101" pitchFamily="49" charset="-122"/>
              </a:rPr>
              <a:t>10000 USDT</a:t>
            </a:r>
            <a:r>
              <a:rPr lang="zh-CN" altLang="en-US" sz="2000" b="1" dirty="0">
                <a:latin typeface="隶书" panose="02010509060101010101" pitchFamily="49" charset="-122"/>
                <a:ea typeface="隶书" panose="02010509060101010101" pitchFamily="49" charset="-122"/>
              </a:rPr>
              <a:t>，总值为</a:t>
            </a:r>
            <a:r>
              <a:rPr lang="en-US" altLang="zh-CN" sz="2000" b="1" dirty="0">
                <a:latin typeface="隶书" panose="02010509060101010101" pitchFamily="49" charset="-122"/>
                <a:ea typeface="隶书" panose="02010509060101010101" pitchFamily="49" charset="-122"/>
              </a:rPr>
              <a:t>100 </a:t>
            </a:r>
            <a:r>
              <a:rPr lang="zh-CN" altLang="en-US" sz="2000" b="1" dirty="0">
                <a:latin typeface="隶书" panose="02010509060101010101" pitchFamily="49" charset="-122"/>
                <a:ea typeface="隶书" panose="02010509060101010101" pitchFamily="49" charset="-122"/>
              </a:rPr>
              <a:t>* </a:t>
            </a:r>
            <a:r>
              <a:rPr lang="en-US" altLang="zh-CN" sz="2000" b="1" dirty="0">
                <a:latin typeface="隶书" panose="02010509060101010101" pitchFamily="49" charset="-122"/>
                <a:ea typeface="隶书" panose="02010509060101010101" pitchFamily="49" charset="-122"/>
              </a:rPr>
              <a:t>50 + 10000 = 15000 USDT</a:t>
            </a:r>
            <a:r>
              <a:rPr lang="zh-CN" altLang="en-US" sz="2000" b="1" dirty="0">
                <a:latin typeface="隶书" panose="02010509060101010101" pitchFamily="49" charset="-122"/>
                <a:ea typeface="隶书" panose="02010509060101010101" pitchFamily="49" charset="-122"/>
              </a:rPr>
              <a:t>，损失</a:t>
            </a:r>
            <a:r>
              <a:rPr lang="en-US" altLang="zh-CN" sz="2000" b="1" dirty="0">
                <a:latin typeface="隶书" panose="02010509060101010101" pitchFamily="49" charset="-122"/>
                <a:ea typeface="隶书" panose="02010509060101010101" pitchFamily="49" charset="-122"/>
              </a:rPr>
              <a:t> 770.6 USDT</a:t>
            </a:r>
          </a:p>
        </p:txBody>
      </p:sp>
    </p:spTree>
    <p:custDataLst>
      <p:tags r:id="rId1"/>
    </p:custDataLst>
    <p:extLst>
      <p:ext uri="{BB962C8B-B14F-4D97-AF65-F5344CB8AC3E}">
        <p14:creationId xmlns:p14="http://schemas.microsoft.com/office/powerpoint/2010/main" val="2345027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250" fill="hold"/>
                                        <p:tgtEl>
                                          <p:spTgt spid="25"/>
                                        </p:tgtEl>
                                        <p:attrNameLst>
                                          <p:attrName>ppt_x</p:attrName>
                                        </p:attrNameLst>
                                      </p:cBhvr>
                                      <p:tavLst>
                                        <p:tav tm="0">
                                          <p:val>
                                            <p:strVal val="1+#ppt_w/2"/>
                                          </p:val>
                                        </p:tav>
                                        <p:tav tm="100000">
                                          <p:val>
                                            <p:strVal val="#ppt_x"/>
                                          </p:val>
                                        </p:tav>
                                      </p:tavLst>
                                    </p:anim>
                                    <p:anim calcmode="lin" valueType="num">
                                      <p:cBhvr additive="base">
                                        <p:cTn id="8" dur="12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500" fill="hold"/>
                                        <p:tgtEl>
                                          <p:spTgt spid="21"/>
                                        </p:tgtEl>
                                        <p:attrNameLst>
                                          <p:attrName>ppt_w</p:attrName>
                                        </p:attrNameLst>
                                      </p:cBhvr>
                                      <p:tavLst>
                                        <p:tav tm="0">
                                          <p:val>
                                            <p:fltVal val="0"/>
                                          </p:val>
                                        </p:tav>
                                        <p:tav tm="100000">
                                          <p:val>
                                            <p:strVal val="#ppt_w"/>
                                          </p:val>
                                        </p:tav>
                                      </p:tavLst>
                                    </p:anim>
                                    <p:anim calcmode="lin" valueType="num">
                                      <p:cBhvr>
                                        <p:cTn id="18" dur="1500" fill="hold"/>
                                        <p:tgtEl>
                                          <p:spTgt spid="21"/>
                                        </p:tgtEl>
                                        <p:attrNameLst>
                                          <p:attrName>ppt_h</p:attrName>
                                        </p:attrNameLst>
                                      </p:cBhvr>
                                      <p:tavLst>
                                        <p:tav tm="0">
                                          <p:val>
                                            <p:fltVal val="0"/>
                                          </p:val>
                                        </p:tav>
                                        <p:tav tm="100000">
                                          <p:val>
                                            <p:strVal val="#ppt_h"/>
                                          </p:val>
                                        </p:tav>
                                      </p:tavLst>
                                    </p:anim>
                                    <p:animEffect transition="in" filter="fade">
                                      <p:cBhvr>
                                        <p:cTn id="19" dur="1500"/>
                                        <p:tgtEl>
                                          <p:spTgt spid="2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500" fill="hold"/>
                                        <p:tgtEl>
                                          <p:spTgt spid="9"/>
                                        </p:tgtEl>
                                        <p:attrNameLst>
                                          <p:attrName>ppt_w</p:attrName>
                                        </p:attrNameLst>
                                      </p:cBhvr>
                                      <p:tavLst>
                                        <p:tav tm="0">
                                          <p:val>
                                            <p:fltVal val="0"/>
                                          </p:val>
                                        </p:tav>
                                        <p:tav tm="100000">
                                          <p:val>
                                            <p:strVal val="#ppt_w"/>
                                          </p:val>
                                        </p:tav>
                                      </p:tavLst>
                                    </p:anim>
                                    <p:anim calcmode="lin" valueType="num">
                                      <p:cBhvr>
                                        <p:cTn id="23" dur="1500" fill="hold"/>
                                        <p:tgtEl>
                                          <p:spTgt spid="9"/>
                                        </p:tgtEl>
                                        <p:attrNameLst>
                                          <p:attrName>ppt_h</p:attrName>
                                        </p:attrNameLst>
                                      </p:cBhvr>
                                      <p:tavLst>
                                        <p:tav tm="0">
                                          <p:val>
                                            <p:fltVal val="0"/>
                                          </p:val>
                                        </p:tav>
                                        <p:tav tm="100000">
                                          <p:val>
                                            <p:strVal val="#ppt_h"/>
                                          </p:val>
                                        </p:tav>
                                      </p:tavLst>
                                    </p:anim>
                                    <p:animEffect transition="in" filter="fade">
                                      <p:cBhvr>
                                        <p:cTn id="24"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rot="16200000">
            <a:off x="1281184" y="65152"/>
            <a:ext cx="615553" cy="1791242"/>
          </a:xfrm>
          <a:prstGeom prst="rect">
            <a:avLst/>
          </a:prstGeom>
          <a:noFill/>
        </p:spPr>
        <p:txBody>
          <a:bodyPr vert="eaVert" wrap="square" rtlCol="0">
            <a:spAutoFit/>
          </a:bodyPr>
          <a:lstStyle/>
          <a:p>
            <a:r>
              <a:rPr lang="zh-CN" altLang="en-US" sz="2800" b="1" dirty="0">
                <a:latin typeface="隶书" panose="02010509060101010101" pitchFamily="49" charset="-122"/>
                <a:ea typeface="隶书" panose="02010509060101010101" pitchFamily="49" charset="-122"/>
              </a:rPr>
              <a:t>无常损失</a:t>
            </a:r>
            <a:endParaRPr lang="zh-CN" altLang="en-US" sz="2800" dirty="0">
              <a:latin typeface="隶书" panose="02010509060101010101" pitchFamily="49" charset="-122"/>
              <a:ea typeface="隶书" panose="02010509060101010101" pitchFamily="49" charset="-122"/>
            </a:endParaRPr>
          </a:p>
        </p:txBody>
      </p:sp>
      <p:sp>
        <p:nvSpPr>
          <p:cNvPr id="21" name="文本框 20"/>
          <p:cNvSpPr txBox="1"/>
          <p:nvPr/>
        </p:nvSpPr>
        <p:spPr>
          <a:xfrm rot="16200000">
            <a:off x="4678472" y="-2289382"/>
            <a:ext cx="923330" cy="8897993"/>
          </a:xfrm>
          <a:prstGeom prst="rect">
            <a:avLst/>
          </a:prstGeom>
          <a:noFill/>
        </p:spPr>
        <p:txBody>
          <a:bodyPr vert="eaVert" wrap="square" rtlCol="0">
            <a:spAutoFit/>
          </a:bodyPr>
          <a:lstStyle/>
          <a:p>
            <a:r>
              <a:rPr lang="zh-CN" altLang="en-US" sz="2400" dirty="0">
                <a:solidFill>
                  <a:srgbClr val="FF0000"/>
                </a:solidFill>
                <a:latin typeface="隶书" panose="02010509060101010101" pitchFamily="49" charset="-122"/>
                <a:ea typeface="隶书" panose="02010509060101010101" pitchFamily="49" charset="-122"/>
              </a:rPr>
              <a:t>在 </a:t>
            </a:r>
            <a:r>
              <a:rPr lang="en-US" altLang="zh-CN" sz="2400" dirty="0">
                <a:solidFill>
                  <a:srgbClr val="FF0000"/>
                </a:solidFill>
                <a:latin typeface="隶书" panose="02010509060101010101" pitchFamily="49" charset="-122"/>
                <a:ea typeface="隶书" panose="02010509060101010101" pitchFamily="49" charset="-122"/>
              </a:rPr>
              <a:t>AMM </a:t>
            </a:r>
            <a:r>
              <a:rPr lang="zh-CN" altLang="en-US" sz="2400" dirty="0">
                <a:solidFill>
                  <a:srgbClr val="FF0000"/>
                </a:solidFill>
                <a:latin typeface="隶书" panose="02010509060101010101" pitchFamily="49" charset="-122"/>
                <a:ea typeface="隶书" panose="02010509060101010101" pitchFamily="49" charset="-122"/>
              </a:rPr>
              <a:t>机制下，流动性供应商的正，反向操作都会造成一定的无常损失！</a:t>
            </a:r>
            <a:endParaRPr lang="en-US" altLang="zh-CN" sz="2000" b="1" dirty="0">
              <a:solidFill>
                <a:srgbClr val="FF0000"/>
              </a:solidFill>
              <a:latin typeface="隶书" panose="02010509060101010101" pitchFamily="49" charset="-122"/>
              <a:ea typeface="隶书" panose="02010509060101010101" pitchFamily="49" charset="-122"/>
            </a:endParaRPr>
          </a:p>
        </p:txBody>
      </p:sp>
      <p:pic>
        <p:nvPicPr>
          <p:cNvPr id="25" name="图片 24"/>
          <p:cNvPicPr>
            <a:picLocks noChangeAspect="1"/>
          </p:cNvPicPr>
          <p:nvPr/>
        </p:nvPicPr>
        <p:blipFill rotWithShape="1">
          <a:blip r:embed="rId4" cstate="print">
            <a:extLst>
              <a:ext uri="{28A0092B-C50C-407E-A947-70E740481C1C}">
                <a14:useLocalDpi xmlns:a14="http://schemas.microsoft.com/office/drawing/2010/main" val="0"/>
              </a:ext>
            </a:extLst>
          </a:blip>
          <a:srcRect l="32701"/>
          <a:stretch/>
        </p:blipFill>
        <p:spPr>
          <a:xfrm flipH="1">
            <a:off x="9589134" y="0"/>
            <a:ext cx="2702417" cy="6858000"/>
          </a:xfrm>
          <a:prstGeom prst="rect">
            <a:avLst/>
          </a:prstGeom>
        </p:spPr>
      </p:pic>
      <p:pic>
        <p:nvPicPr>
          <p:cNvPr id="3" name="图片 2"/>
          <p:cNvPicPr>
            <a:picLocks noChangeAspect="1"/>
          </p:cNvPicPr>
          <p:nvPr/>
        </p:nvPicPr>
        <p:blipFill>
          <a:blip r:embed="rId5"/>
          <a:stretch>
            <a:fillRect/>
          </a:stretch>
        </p:blipFill>
        <p:spPr>
          <a:xfrm>
            <a:off x="2055844" y="2578640"/>
            <a:ext cx="6976396" cy="4066196"/>
          </a:xfrm>
          <a:prstGeom prst="rect">
            <a:avLst/>
          </a:prstGeom>
        </p:spPr>
      </p:pic>
    </p:spTree>
    <p:custDataLst>
      <p:tags r:id="rId1"/>
    </p:custDataLst>
    <p:extLst>
      <p:ext uri="{BB962C8B-B14F-4D97-AF65-F5344CB8AC3E}">
        <p14:creationId xmlns:p14="http://schemas.microsoft.com/office/powerpoint/2010/main" val="730525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250" fill="hold"/>
                                        <p:tgtEl>
                                          <p:spTgt spid="25"/>
                                        </p:tgtEl>
                                        <p:attrNameLst>
                                          <p:attrName>ppt_x</p:attrName>
                                        </p:attrNameLst>
                                      </p:cBhvr>
                                      <p:tavLst>
                                        <p:tav tm="0">
                                          <p:val>
                                            <p:strVal val="1+#ppt_w/2"/>
                                          </p:val>
                                        </p:tav>
                                        <p:tav tm="100000">
                                          <p:val>
                                            <p:strVal val="#ppt_x"/>
                                          </p:val>
                                        </p:tav>
                                      </p:tavLst>
                                    </p:anim>
                                    <p:anim calcmode="lin" valueType="num">
                                      <p:cBhvr additive="base">
                                        <p:cTn id="8" dur="125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1250"/>
                            </p:stCondLst>
                            <p:childTnLst>
                              <p:par>
                                <p:cTn id="10" presetID="42" presetClass="entr" presetSubtype="0" fill="hold" grpId="0" nodeType="after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1500" fill="hold"/>
                                        <p:tgtEl>
                                          <p:spTgt spid="21"/>
                                        </p:tgtEl>
                                        <p:attrNameLst>
                                          <p:attrName>ppt_w</p:attrName>
                                        </p:attrNameLst>
                                      </p:cBhvr>
                                      <p:tavLst>
                                        <p:tav tm="0">
                                          <p:val>
                                            <p:fltVal val="0"/>
                                          </p:val>
                                        </p:tav>
                                        <p:tav tm="100000">
                                          <p:val>
                                            <p:strVal val="#ppt_w"/>
                                          </p:val>
                                        </p:tav>
                                      </p:tavLst>
                                    </p:anim>
                                    <p:anim calcmode="lin" valueType="num">
                                      <p:cBhvr>
                                        <p:cTn id="18" dur="1500" fill="hold"/>
                                        <p:tgtEl>
                                          <p:spTgt spid="21"/>
                                        </p:tgtEl>
                                        <p:attrNameLst>
                                          <p:attrName>ppt_h</p:attrName>
                                        </p:attrNameLst>
                                      </p:cBhvr>
                                      <p:tavLst>
                                        <p:tav tm="0">
                                          <p:val>
                                            <p:fltVal val="0"/>
                                          </p:val>
                                        </p:tav>
                                        <p:tav tm="100000">
                                          <p:val>
                                            <p:strVal val="#ppt_h"/>
                                          </p:val>
                                        </p:tav>
                                      </p:tavLst>
                                    </p:anim>
                                    <p:animEffect transition="in" filter="fade">
                                      <p:cBhvr>
                                        <p:cTn id="19" dur="1500"/>
                                        <p:tgtEl>
                                          <p:spTgt spid="21"/>
                                        </p:tgtEl>
                                      </p:cBhvr>
                                    </p:animEffect>
                                  </p:childTnLst>
                                </p:cTn>
                              </p:par>
                            </p:childTnLst>
                          </p:cTn>
                        </p:par>
                        <p:par>
                          <p:cTn id="20" fill="hold">
                            <p:stCondLst>
                              <p:cond delay="2750"/>
                            </p:stCondLst>
                            <p:childTnLst>
                              <p:par>
                                <p:cTn id="21" presetID="12" presetClass="entr" presetSubtype="4"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p:tgtEl>
                                          <p:spTgt spid="3"/>
                                        </p:tgtEl>
                                        <p:attrNameLst>
                                          <p:attrName>ppt_y</p:attrName>
                                        </p:attrNameLst>
                                      </p:cBhvr>
                                      <p:tavLst>
                                        <p:tav tm="0">
                                          <p:val>
                                            <p:strVal val="#ppt_y+#ppt_h*1.125000"/>
                                          </p:val>
                                        </p:tav>
                                        <p:tav tm="100000">
                                          <p:val>
                                            <p:strVal val="#ppt_y"/>
                                          </p:val>
                                        </p:tav>
                                      </p:tavLst>
                                    </p:anim>
                                    <p:animEffect transition="in" filter="wipe(up)">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4" cstate="print">
            <a:extLst>
              <a:ext uri="{28A0092B-C50C-407E-A947-70E740481C1C}">
                <a14:useLocalDpi xmlns:a14="http://schemas.microsoft.com/office/drawing/2010/main" val="0"/>
              </a:ext>
            </a:extLst>
          </a:blip>
          <a:srcRect r="73977" b="48308"/>
          <a:stretch/>
        </p:blipFill>
        <p:spPr>
          <a:xfrm>
            <a:off x="8569388" y="0"/>
            <a:ext cx="3356830" cy="4445391"/>
          </a:xfrm>
          <a:prstGeom prst="rect">
            <a:avLst/>
          </a:prstGeom>
        </p:spPr>
      </p:pic>
      <p:sp>
        <p:nvSpPr>
          <p:cNvPr id="11" name="文本框 10"/>
          <p:cNvSpPr txBox="1"/>
          <p:nvPr/>
        </p:nvSpPr>
        <p:spPr>
          <a:xfrm>
            <a:off x="9340813" y="2412484"/>
            <a:ext cx="1015663" cy="2449377"/>
          </a:xfrm>
          <a:prstGeom prst="rect">
            <a:avLst/>
          </a:prstGeom>
          <a:noFill/>
        </p:spPr>
        <p:txBody>
          <a:bodyPr vert="eaVert" wrap="square" rtlCol="0">
            <a:spAutoFit/>
          </a:bodyPr>
          <a:lstStyle/>
          <a:p>
            <a:r>
              <a:rPr lang="en-US" altLang="zh-CN" sz="5400" dirty="0">
                <a:solidFill>
                  <a:schemeClr val="bg1"/>
                </a:solidFill>
                <a:latin typeface="华文行楷" panose="02010800040101010101" pitchFamily="2" charset="-122"/>
                <a:ea typeface="华文行楷" panose="02010800040101010101" pitchFamily="2" charset="-122"/>
              </a:rPr>
              <a:t>[</a:t>
            </a:r>
            <a:r>
              <a:rPr lang="zh-CN" altLang="en-US" sz="5400" dirty="0">
                <a:solidFill>
                  <a:schemeClr val="bg1"/>
                </a:solidFill>
                <a:latin typeface="华文行楷" panose="02010800040101010101" pitchFamily="2" charset="-122"/>
                <a:ea typeface="华文行楷" panose="02010800040101010101" pitchFamily="2" charset="-122"/>
              </a:rPr>
              <a:t>前言</a:t>
            </a:r>
            <a:r>
              <a:rPr lang="en-US" altLang="zh-CN" sz="5400" dirty="0">
                <a:latin typeface="华文行楷" panose="02010800040101010101" pitchFamily="2" charset="-122"/>
                <a:ea typeface="华文行楷" panose="02010800040101010101" pitchFamily="2" charset="-122"/>
              </a:rPr>
              <a:t>]</a:t>
            </a:r>
            <a:endParaRPr lang="zh-CN" altLang="en-US" sz="4400" dirty="0">
              <a:latin typeface="华文行楷" panose="02010800040101010101" pitchFamily="2" charset="-122"/>
              <a:ea typeface="华文行楷" panose="02010800040101010101" pitchFamily="2" charset="-122"/>
            </a:endParaRPr>
          </a:p>
        </p:txBody>
      </p:sp>
      <p:sp>
        <p:nvSpPr>
          <p:cNvPr id="12" name="文本框 11"/>
          <p:cNvSpPr txBox="1">
            <a:spLocks noChangeArrowheads="1"/>
          </p:cNvSpPr>
          <p:nvPr/>
        </p:nvSpPr>
        <p:spPr bwMode="auto">
          <a:xfrm rot="16200000">
            <a:off x="3375746" y="759377"/>
            <a:ext cx="3139321" cy="546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defRPr sz="1500">
                <a:solidFill>
                  <a:schemeClr val="tx1"/>
                </a:solidFill>
                <a:latin typeface="Calibri" panose="020F0502020204030204" pitchFamily="34" charset="0"/>
                <a:ea typeface="宋体" panose="02010600030101010101" pitchFamily="2" charset="-122"/>
              </a:defRPr>
            </a:lvl1pPr>
            <a:lvl2pPr marL="742950" indent="-285750">
              <a:defRPr sz="1500">
                <a:solidFill>
                  <a:schemeClr val="tx1"/>
                </a:solidFill>
                <a:latin typeface="Calibri" panose="020F0502020204030204" pitchFamily="34" charset="0"/>
                <a:ea typeface="宋体" panose="02010600030101010101" pitchFamily="2" charset="-122"/>
              </a:defRPr>
            </a:lvl2pPr>
            <a:lvl3pPr marL="1143000" indent="-228600">
              <a:defRPr sz="1500">
                <a:solidFill>
                  <a:schemeClr val="tx1"/>
                </a:solidFill>
                <a:latin typeface="Calibri" panose="020F0502020204030204" pitchFamily="34" charset="0"/>
                <a:ea typeface="宋体" panose="02010600030101010101" pitchFamily="2" charset="-122"/>
              </a:defRPr>
            </a:lvl3pPr>
            <a:lvl4pPr marL="1600200" indent="-228600">
              <a:defRPr sz="1500">
                <a:solidFill>
                  <a:schemeClr val="tx1"/>
                </a:solidFill>
                <a:latin typeface="Calibri" panose="020F0502020204030204" pitchFamily="34" charset="0"/>
                <a:ea typeface="宋体" panose="02010600030101010101" pitchFamily="2" charset="-122"/>
              </a:defRPr>
            </a:lvl4pPr>
            <a:lvl5pPr marL="2057400" indent="-228600">
              <a:defRPr sz="1500">
                <a:solidFill>
                  <a:schemeClr val="tx1"/>
                </a:solidFill>
                <a:latin typeface="Calibri" panose="020F0502020204030204" pitchFamily="34" charset="0"/>
                <a:ea typeface="宋体" panose="02010600030101010101" pitchFamily="2" charset="-122"/>
              </a:defRPr>
            </a:lvl5pPr>
            <a:lvl6pPr marL="25146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6pPr>
            <a:lvl7pPr marL="29718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7pPr>
            <a:lvl8pPr marL="34290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8pPr>
            <a:lvl9pPr marL="3886200" indent="-228600" defTabSz="776288" fontAlgn="base">
              <a:spcBef>
                <a:spcPct val="0"/>
              </a:spcBef>
              <a:spcAft>
                <a:spcPct val="0"/>
              </a:spcAft>
              <a:defRPr sz="15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3600" kern="0" dirty="0">
                <a:latin typeface="楷体" panose="02010609060101010101" pitchFamily="49" charset="-122"/>
                <a:ea typeface="楷体" panose="02010609060101010101" pitchFamily="49" charset="-122"/>
              </a:rPr>
              <a:t>如果</a:t>
            </a:r>
            <a:r>
              <a:rPr lang="en-US" altLang="zh-CN" sz="3600" kern="0" dirty="0">
                <a:latin typeface="楷体" panose="02010609060101010101" pitchFamily="49" charset="-122"/>
                <a:ea typeface="楷体" panose="02010609060101010101" pitchFamily="49" charset="-122"/>
              </a:rPr>
              <a:t>Defi</a:t>
            </a:r>
            <a:r>
              <a:rPr lang="zh-CN" altLang="en-US" sz="3600" kern="0" dirty="0">
                <a:latin typeface="楷体" panose="02010609060101010101" pitchFamily="49" charset="-122"/>
                <a:ea typeface="楷体" panose="02010609060101010101" pitchFamily="49" charset="-122"/>
              </a:rPr>
              <a:t>是以太坊的皇冠，那么</a:t>
            </a:r>
            <a:r>
              <a:rPr lang="en-US" altLang="zh-CN" sz="3600" kern="0" dirty="0" err="1">
                <a:latin typeface="楷体" panose="02010609060101010101" pitchFamily="49" charset="-122"/>
                <a:ea typeface="楷体" panose="02010609060101010101" pitchFamily="49" charset="-122"/>
              </a:rPr>
              <a:t>Uniswap</a:t>
            </a:r>
            <a:r>
              <a:rPr lang="zh-CN" altLang="en-US" sz="3600" kern="0" dirty="0">
                <a:latin typeface="楷体" panose="02010609060101010101" pitchFamily="49" charset="-122"/>
                <a:ea typeface="楷体" panose="02010609060101010101" pitchFamily="49" charset="-122"/>
              </a:rPr>
              <a:t>就是这顶皇冠中的明珠。</a:t>
            </a:r>
            <a:endParaRPr lang="zh-CN" altLang="en-US" sz="3600" dirty="0">
              <a:latin typeface="楷体" panose="02010609060101010101" pitchFamily="49" charset="-122"/>
              <a:ea typeface="楷体" panose="02010609060101010101" pitchFamily="49" charset="-122"/>
            </a:endParaRPr>
          </a:p>
          <a:p>
            <a:pPr>
              <a:lnSpc>
                <a:spcPct val="150000"/>
              </a:lnSpc>
            </a:pPr>
            <a:endParaRPr lang="zh-CN" altLang="en-US" sz="2000" dirty="0">
              <a:latin typeface="楷体" panose="02010609060101010101" pitchFamily="49" charset="-122"/>
              <a:ea typeface="楷体" panose="02010609060101010101" pitchFamily="49" charset="-122"/>
            </a:endParaRPr>
          </a:p>
        </p:txBody>
      </p:sp>
    </p:spTree>
    <p:custDataLst>
      <p:tags r:id="rId1"/>
    </p:custDataLst>
    <p:extLst>
      <p:ext uri="{BB962C8B-B14F-4D97-AF65-F5344CB8AC3E}">
        <p14:creationId xmlns:p14="http://schemas.microsoft.com/office/powerpoint/2010/main" val="12792673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childTnLst>
                          </p:cTn>
                        </p:par>
                        <p:par>
                          <p:cTn id="15" fill="hold">
                            <p:stCondLst>
                              <p:cond delay="2000"/>
                            </p:stCondLst>
                            <p:childTnLst>
                              <p:par>
                                <p:cTn id="16" presetID="2" presetClass="entr" presetSubtype="4" fill="hold" grpId="0" nodeType="afterEffect">
                                  <p:stCondLst>
                                    <p:cond delay="0"/>
                                  </p:stCondLst>
                                  <p:iterate type="wd">
                                    <p:tmPct val="10000"/>
                                  </p:iterate>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750" fill="hold"/>
                                        <p:tgtEl>
                                          <p:spTgt spid="12"/>
                                        </p:tgtEl>
                                        <p:attrNameLst>
                                          <p:attrName>ppt_x</p:attrName>
                                        </p:attrNameLst>
                                      </p:cBhvr>
                                      <p:tavLst>
                                        <p:tav tm="0">
                                          <p:val>
                                            <p:strVal val="#ppt_x"/>
                                          </p:val>
                                        </p:tav>
                                        <p:tav tm="100000">
                                          <p:val>
                                            <p:strVal val="#ppt_x"/>
                                          </p:val>
                                        </p:tav>
                                      </p:tavLst>
                                    </p:anim>
                                    <p:anim calcmode="lin" valueType="num">
                                      <p:cBhvr additive="base">
                                        <p:cTn id="19"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75116" t="2462" r="4234" b="56307"/>
          <a:stretch/>
        </p:blipFill>
        <p:spPr>
          <a:xfrm>
            <a:off x="4135903" y="-56551"/>
            <a:ext cx="3995224" cy="5318145"/>
          </a:xfrm>
          <a:prstGeom prst="rect">
            <a:avLst/>
          </a:prstGeom>
        </p:spPr>
      </p:pic>
      <p:sp>
        <p:nvSpPr>
          <p:cNvPr id="8" name="椭圆 7"/>
          <p:cNvSpPr/>
          <p:nvPr/>
        </p:nvSpPr>
        <p:spPr>
          <a:xfrm>
            <a:off x="5327571" y="2602521"/>
            <a:ext cx="1635155" cy="1597852"/>
          </a:xfrm>
          <a:prstGeom prst="ellipse">
            <a:avLst/>
          </a:prstGeom>
          <a:solidFill>
            <a:schemeClr val="bg1"/>
          </a:solidFill>
          <a:ln>
            <a:noFill/>
          </a:ln>
          <a:effectLst>
            <a:outerShdw blurRad="50800" dist="76200" dir="66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487184" y="2799654"/>
            <a:ext cx="1292662" cy="1287993"/>
          </a:xfrm>
          <a:prstGeom prst="rect">
            <a:avLst/>
          </a:prstGeom>
          <a:noFill/>
        </p:spPr>
        <p:txBody>
          <a:bodyPr vert="eaVert" wrap="square" rtlCol="0">
            <a:spAutoFit/>
          </a:bodyPr>
          <a:lstStyle/>
          <a:p>
            <a:pPr algn="ctr"/>
            <a:r>
              <a:rPr lang="zh-CN" altLang="en-US" sz="7200" dirty="0">
                <a:latin typeface="华文行楷" panose="02010800040101010101" pitchFamily="2" charset="-122"/>
                <a:ea typeface="华文行楷" panose="02010800040101010101" pitchFamily="2" charset="-122"/>
              </a:rPr>
              <a:t>叁</a:t>
            </a:r>
            <a:endParaRPr lang="zh-CN" altLang="en-US" sz="6000" dirty="0">
              <a:latin typeface="华文行楷" panose="02010800040101010101" pitchFamily="2" charset="-122"/>
              <a:ea typeface="华文行楷" panose="02010800040101010101" pitchFamily="2" charset="-122"/>
            </a:endParaRPr>
          </a:p>
        </p:txBody>
      </p:sp>
    </p:spTree>
    <p:custDataLst>
      <p:tags r:id="rId1"/>
    </p:custDataLst>
    <p:extLst>
      <p:ext uri="{BB962C8B-B14F-4D97-AF65-F5344CB8AC3E}">
        <p14:creationId xmlns:p14="http://schemas.microsoft.com/office/powerpoint/2010/main" val="19995414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1000"/>
                                        <p:tgtEl>
                                          <p:spTgt spid="8"/>
                                        </p:tgtEl>
                                      </p:cBhvr>
                                    </p:animEffect>
                                  </p:childTnLst>
                                </p:cTn>
                              </p:par>
                            </p:childTnLst>
                          </p:cTn>
                        </p:par>
                        <p:par>
                          <p:cTn id="14" fill="hold">
                            <p:stCondLst>
                              <p:cond delay="2000"/>
                            </p:stCondLst>
                            <p:childTnLst>
                              <p:par>
                                <p:cTn id="15" presetID="42"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9"/>
          <p:cNvPicPr>
            <a:picLocks noChangeAspect="1"/>
          </p:cNvPicPr>
          <p:nvPr/>
        </p:nvPicPr>
        <p:blipFill>
          <a:blip r:embed="rId4" cstate="email">
            <a:clrChange>
              <a:clrFrom>
                <a:srgbClr val="F4F0ED"/>
              </a:clrFrom>
              <a:clrTo>
                <a:srgbClr val="F4F0ED">
                  <a:alpha val="0"/>
                </a:srgbClr>
              </a:clrTo>
            </a:clrChange>
            <a:extLst>
              <a:ext uri="{28A0092B-C50C-407E-A947-70E740481C1C}">
                <a14:useLocalDpi xmlns:a14="http://schemas.microsoft.com/office/drawing/2010/main"/>
              </a:ext>
            </a:extLst>
          </a:blip>
          <a:srcRect/>
          <a:stretch>
            <a:fillRect/>
          </a:stretch>
        </p:blipFill>
        <p:spPr bwMode="auto">
          <a:xfrm>
            <a:off x="7446722" y="3503033"/>
            <a:ext cx="4745278" cy="335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6"/>
          <p:cNvSpPr txBox="1">
            <a:spLocks noChangeArrowheads="1"/>
          </p:cNvSpPr>
          <p:nvPr/>
        </p:nvSpPr>
        <p:spPr bwMode="auto">
          <a:xfrm>
            <a:off x="999687" y="1873901"/>
            <a:ext cx="868250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a:t>UniswapV2</a:t>
            </a:r>
            <a:r>
              <a:rPr lang="zh-CN" altLang="zh-CN" b="1" dirty="0"/>
              <a:t>核心合约主要由</a:t>
            </a:r>
            <a:r>
              <a:rPr lang="en-US" altLang="zh-CN" b="1" dirty="0"/>
              <a:t>Factory</a:t>
            </a:r>
            <a:r>
              <a:rPr lang="zh-CN" altLang="zh-CN" b="1" dirty="0"/>
              <a:t>合约（</a:t>
            </a:r>
            <a:r>
              <a:rPr lang="en-US" altLang="zh-CN" b="1" dirty="0"/>
              <a:t>UniswapV2Factory.sol</a:t>
            </a:r>
            <a:r>
              <a:rPr lang="zh-CN" altLang="zh-CN" b="1" dirty="0"/>
              <a:t>）、交易对模板合约（</a:t>
            </a:r>
            <a:r>
              <a:rPr lang="en-US" altLang="zh-CN" b="1" dirty="0"/>
              <a:t>UniswapV2Pair.sol</a:t>
            </a:r>
            <a:r>
              <a:rPr lang="zh-CN" altLang="zh-CN" b="1" dirty="0"/>
              <a:t>）及辅助工具库与接口定义等三部分组成。</a:t>
            </a:r>
            <a:endParaRPr lang="en-US" altLang="zh-CN" b="1" dirty="0"/>
          </a:p>
        </p:txBody>
      </p:sp>
      <p:grpSp>
        <p:nvGrpSpPr>
          <p:cNvPr id="4" name="组合 3"/>
          <p:cNvGrpSpPr>
            <a:grpSpLocks/>
          </p:cNvGrpSpPr>
          <p:nvPr/>
        </p:nvGrpSpPr>
        <p:grpSpPr bwMode="auto">
          <a:xfrm>
            <a:off x="596246" y="601151"/>
            <a:ext cx="4151243" cy="1400176"/>
            <a:chOff x="0" y="0"/>
            <a:chExt cx="4151273" cy="1400182"/>
          </a:xfrm>
        </p:grpSpPr>
        <p:pic>
          <p:nvPicPr>
            <p:cNvPr id="5"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1166818" cy="140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2"/>
            <p:cNvSpPr txBox="1">
              <a:spLocks noChangeArrowheads="1"/>
            </p:cNvSpPr>
            <p:nvPr/>
          </p:nvSpPr>
          <p:spPr bwMode="auto">
            <a:xfrm>
              <a:off x="857255" y="338139"/>
              <a:ext cx="3294018" cy="52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隶书" panose="02010509060101010101" pitchFamily="49" charset="-122"/>
                  <a:ea typeface="隶书" panose="02010509060101010101" pitchFamily="49" charset="-122"/>
                </a:rPr>
                <a:t>UniswapV2</a:t>
              </a:r>
              <a:r>
                <a:rPr lang="zh-CN" altLang="en-US" sz="2800" b="1" dirty="0">
                  <a:latin typeface="隶书" panose="02010509060101010101" pitchFamily="49" charset="-122"/>
                  <a:ea typeface="隶书" panose="02010509060101010101" pitchFamily="49" charset="-122"/>
                </a:rPr>
                <a:t>核心合约</a:t>
              </a:r>
              <a:endParaRPr lang="zh-CN" altLang="zh-CN" sz="2800" b="1" dirty="0">
                <a:latin typeface="隶书" panose="02010509060101010101" pitchFamily="49" charset="-122"/>
                <a:ea typeface="隶书" panose="02010509060101010101" pitchFamily="49" charset="-122"/>
              </a:endParaRPr>
            </a:p>
          </p:txBody>
        </p:sp>
      </p:grpSp>
      <p:sp>
        <p:nvSpPr>
          <p:cNvPr id="11" name="文本框 26"/>
          <p:cNvSpPr txBox="1">
            <a:spLocks noChangeArrowheads="1"/>
          </p:cNvSpPr>
          <p:nvPr/>
        </p:nvSpPr>
        <p:spPr bwMode="auto">
          <a:xfrm>
            <a:off x="999688" y="2805474"/>
            <a:ext cx="669420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a:t>UniswapV2Factory :</a:t>
            </a:r>
          </a:p>
          <a:p>
            <a:pPr marL="285750" indent="-285750">
              <a:buFont typeface="Arial" panose="020B0604020202020204" pitchFamily="34" charset="0"/>
              <a:buChar char="•"/>
            </a:pPr>
            <a:r>
              <a:rPr lang="en-US" altLang="zh-CN" b="1" dirty="0" err="1"/>
              <a:t>feeTo</a:t>
            </a:r>
            <a:r>
              <a:rPr lang="en-US" altLang="zh-CN" b="1" dirty="0"/>
              <a:t>: </a:t>
            </a:r>
            <a:r>
              <a:rPr lang="zh-CN" altLang="en-US" b="1" dirty="0"/>
              <a:t>这个状态变量主要是用来切换开发团队手续费开关。在</a:t>
            </a:r>
            <a:r>
              <a:rPr lang="en-US" altLang="zh-CN" b="1" dirty="0"/>
              <a:t>UniswapV2</a:t>
            </a:r>
            <a:r>
              <a:rPr lang="zh-CN" altLang="en-US" b="1" dirty="0"/>
              <a:t>中，用户在交易代币时，会被收取交易额的千分之三的手续费分配给所有流动性供给者。如果</a:t>
            </a:r>
            <a:r>
              <a:rPr lang="en-US" altLang="zh-CN" b="1" dirty="0" err="1"/>
              <a:t>feeTo</a:t>
            </a:r>
            <a:r>
              <a:rPr lang="zh-CN" altLang="en-US" b="1" dirty="0"/>
              <a:t>不为零地址，则代表开关打开，此时会在手续费中分</a:t>
            </a:r>
            <a:r>
              <a:rPr lang="en-US" altLang="zh-CN" b="1" dirty="0"/>
              <a:t>1/6</a:t>
            </a:r>
            <a:r>
              <a:rPr lang="zh-CN" altLang="en-US" b="1" dirty="0"/>
              <a:t>给开发团队。</a:t>
            </a:r>
            <a:r>
              <a:rPr lang="en-US" altLang="zh-CN" b="1" dirty="0" err="1"/>
              <a:t>feeTo</a:t>
            </a:r>
            <a:r>
              <a:rPr lang="zh-CN" altLang="en-US" b="1" dirty="0"/>
              <a:t>设置为零地址（默认值），则开关关闭，不从流动性供给者中分走</a:t>
            </a:r>
            <a:r>
              <a:rPr lang="en-US" altLang="zh-CN" b="1" dirty="0"/>
              <a:t>1/6</a:t>
            </a:r>
            <a:r>
              <a:rPr lang="zh-CN" altLang="en-US" b="1" dirty="0"/>
              <a:t>手续费。</a:t>
            </a:r>
            <a:endParaRPr lang="en-US" altLang="zh-CN" b="1" dirty="0"/>
          </a:p>
          <a:p>
            <a:endParaRPr lang="en-US" altLang="zh-CN" b="1" dirty="0"/>
          </a:p>
          <a:p>
            <a:pPr marL="285750" indent="-285750">
              <a:buFont typeface="Arial" panose="020B0604020202020204" pitchFamily="34" charset="0"/>
              <a:buChar char="•"/>
            </a:pPr>
            <a:r>
              <a:rPr lang="en-US" altLang="zh-CN" b="1" dirty="0" err="1"/>
              <a:t>createPair</a:t>
            </a:r>
            <a:r>
              <a:rPr lang="en-US" altLang="zh-CN" b="1" dirty="0"/>
              <a:t>: </a:t>
            </a:r>
            <a:r>
              <a:rPr lang="zh-CN" altLang="en-US" b="1" dirty="0"/>
              <a:t>该函数接受任意两个代币地址为参数，用来创建一个新的交易对合约并返回新合约的地址。注意，它的可见性为</a:t>
            </a:r>
            <a:r>
              <a:rPr lang="en-US" altLang="zh-CN" b="1" dirty="0"/>
              <a:t>external</a:t>
            </a:r>
            <a:r>
              <a:rPr lang="zh-CN" altLang="en-US" b="1" dirty="0"/>
              <a:t>并且没有任何限定，意味着合约外部的任何账号（或者合约）都可以调用该函数来创建一个新的</a:t>
            </a:r>
            <a:r>
              <a:rPr lang="en-US" altLang="zh-CN" b="1" dirty="0"/>
              <a:t>ERC20/ERC20</a:t>
            </a:r>
            <a:r>
              <a:rPr lang="zh-CN" altLang="en-US" b="1" dirty="0"/>
              <a:t>交易对（前提是该</a:t>
            </a:r>
            <a:r>
              <a:rPr lang="en-US" altLang="zh-CN" b="1" dirty="0"/>
              <a:t>ERC20/ERC20</a:t>
            </a:r>
            <a:r>
              <a:rPr lang="zh-CN" altLang="en-US" b="1" dirty="0"/>
              <a:t>交易对并未创建）。</a:t>
            </a:r>
          </a:p>
          <a:p>
            <a:pPr marL="285750" indent="-285750">
              <a:buFont typeface="Arial" panose="020B0604020202020204" pitchFamily="34" charset="0"/>
              <a:buChar char="•"/>
            </a:pPr>
            <a:endParaRPr lang="zh-CN" altLang="zh-CN" b="1" dirty="0"/>
          </a:p>
        </p:txBody>
      </p:sp>
    </p:spTree>
    <p:custDataLst>
      <p:tags r:id="rId1"/>
    </p:custDataLst>
    <p:extLst>
      <p:ext uri="{BB962C8B-B14F-4D97-AF65-F5344CB8AC3E}">
        <p14:creationId xmlns:p14="http://schemas.microsoft.com/office/powerpoint/2010/main" val="34087077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4"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par>
                          <p:cTn id="18" fill="hold">
                            <p:stCondLst>
                              <p:cond delay="2500"/>
                            </p:stCondLst>
                            <p:childTnLst>
                              <p:par>
                                <p:cTn id="19" presetID="22" presetClass="entr" presetSubtype="4"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9"/>
          <p:cNvPicPr>
            <a:picLocks noChangeAspect="1"/>
          </p:cNvPicPr>
          <p:nvPr/>
        </p:nvPicPr>
        <p:blipFill>
          <a:blip r:embed="rId4" cstate="email">
            <a:clrChange>
              <a:clrFrom>
                <a:srgbClr val="F4F0ED"/>
              </a:clrFrom>
              <a:clrTo>
                <a:srgbClr val="F4F0ED">
                  <a:alpha val="0"/>
                </a:srgbClr>
              </a:clrTo>
            </a:clrChange>
            <a:extLst>
              <a:ext uri="{28A0092B-C50C-407E-A947-70E740481C1C}">
                <a14:useLocalDpi xmlns:a14="http://schemas.microsoft.com/office/drawing/2010/main"/>
              </a:ext>
            </a:extLst>
          </a:blip>
          <a:srcRect/>
          <a:stretch>
            <a:fillRect/>
          </a:stretch>
        </p:blipFill>
        <p:spPr bwMode="auto">
          <a:xfrm>
            <a:off x="7446722" y="3503033"/>
            <a:ext cx="4745278" cy="335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a:grpSpLocks/>
          </p:cNvGrpSpPr>
          <p:nvPr/>
        </p:nvGrpSpPr>
        <p:grpSpPr bwMode="auto">
          <a:xfrm>
            <a:off x="596246" y="601151"/>
            <a:ext cx="4761567" cy="1400176"/>
            <a:chOff x="0" y="0"/>
            <a:chExt cx="4761602" cy="1400182"/>
          </a:xfrm>
        </p:grpSpPr>
        <p:pic>
          <p:nvPicPr>
            <p:cNvPr id="5"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1166818" cy="140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2"/>
            <p:cNvSpPr txBox="1">
              <a:spLocks noChangeArrowheads="1"/>
            </p:cNvSpPr>
            <p:nvPr/>
          </p:nvSpPr>
          <p:spPr bwMode="auto">
            <a:xfrm>
              <a:off x="857255" y="338139"/>
              <a:ext cx="3904347" cy="52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隶书" panose="02010509060101010101" pitchFamily="49" charset="-122"/>
                  <a:ea typeface="隶书" panose="02010509060101010101" pitchFamily="49" charset="-122"/>
                </a:rPr>
                <a:t>UniswapV2</a:t>
              </a:r>
              <a:r>
                <a:rPr lang="zh-CN" altLang="en-US" sz="2800" b="1" dirty="0">
                  <a:latin typeface="隶书" panose="02010509060101010101" pitchFamily="49" charset="-122"/>
                  <a:ea typeface="隶书" panose="02010509060101010101" pitchFamily="49" charset="-122"/>
                </a:rPr>
                <a:t>核心合约</a:t>
              </a:r>
              <a:endParaRPr lang="zh-CN" altLang="zh-CN" sz="2800" b="1" dirty="0">
                <a:latin typeface="隶书" panose="02010509060101010101" pitchFamily="49" charset="-122"/>
                <a:ea typeface="隶书" panose="02010509060101010101" pitchFamily="49" charset="-122"/>
              </a:endParaRPr>
            </a:p>
          </p:txBody>
        </p:sp>
      </p:grpSp>
      <p:sp>
        <p:nvSpPr>
          <p:cNvPr id="11" name="文本框 26"/>
          <p:cNvSpPr txBox="1">
            <a:spLocks noChangeArrowheads="1"/>
          </p:cNvSpPr>
          <p:nvPr/>
        </p:nvSpPr>
        <p:spPr bwMode="auto">
          <a:xfrm>
            <a:off x="1018161" y="1800647"/>
            <a:ext cx="669420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a:t>UniswapV2ERC20 :</a:t>
            </a:r>
          </a:p>
          <a:p>
            <a:pPr marL="285750" indent="-285750">
              <a:buFont typeface="Arial" panose="020B0604020202020204" pitchFamily="34" charset="0"/>
              <a:buChar char="•"/>
            </a:pPr>
            <a:r>
              <a:rPr lang="zh-CN" altLang="en-US" b="1" dirty="0"/>
              <a:t>记录流动性的代币合约</a:t>
            </a:r>
            <a:endParaRPr lang="en-US" altLang="zh-CN" b="1" dirty="0"/>
          </a:p>
        </p:txBody>
      </p:sp>
      <p:sp>
        <p:nvSpPr>
          <p:cNvPr id="8" name="文本框 26"/>
          <p:cNvSpPr txBox="1">
            <a:spLocks noChangeArrowheads="1"/>
          </p:cNvSpPr>
          <p:nvPr/>
        </p:nvSpPr>
        <p:spPr bwMode="auto">
          <a:xfrm>
            <a:off x="1018161" y="2662005"/>
            <a:ext cx="6428561"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b="1" dirty="0"/>
              <a:t>UniswapV2Pair :</a:t>
            </a:r>
            <a:r>
              <a:rPr lang="zh-CN" altLang="en-US" b="1" dirty="0"/>
              <a:t>该合约是交易对合约，在其父合约</a:t>
            </a:r>
            <a:r>
              <a:rPr lang="en-US" altLang="zh-CN" b="1" dirty="0"/>
              <a:t>UniswapV2ERC20</a:t>
            </a:r>
            <a:r>
              <a:rPr lang="zh-CN" altLang="en-US" b="1" dirty="0"/>
              <a:t>的基础上增加了资产交易及流动性供给等功能。</a:t>
            </a:r>
            <a:endParaRPr lang="en-US" altLang="zh-CN" b="1" dirty="0"/>
          </a:p>
          <a:p>
            <a:pPr marL="285750" indent="-285750">
              <a:buFont typeface="Arial" panose="020B0604020202020204" pitchFamily="34" charset="0"/>
              <a:buChar char="•"/>
            </a:pPr>
            <a:r>
              <a:rPr lang="en-US" altLang="zh-CN" b="1" dirty="0"/>
              <a:t>Mint</a:t>
            </a:r>
            <a:r>
              <a:rPr lang="zh-CN" altLang="en-US" b="1" dirty="0"/>
              <a:t>：先转移代币，再调用合约的交易；</a:t>
            </a:r>
            <a:endParaRPr lang="en-US" altLang="zh-CN" b="1" dirty="0"/>
          </a:p>
          <a:p>
            <a:pPr marL="285750" indent="-285750">
              <a:buFont typeface="Arial" panose="020B0604020202020204" pitchFamily="34" charset="0"/>
              <a:buChar char="•"/>
            </a:pPr>
            <a:r>
              <a:rPr lang="en-US" altLang="zh-CN" b="1" dirty="0"/>
              <a:t>Burn</a:t>
            </a:r>
            <a:r>
              <a:rPr lang="zh-CN" altLang="en-US" b="1" dirty="0"/>
              <a:t>：燃烧流动性代币的形式来提取相应的两种资产，从而减小该交易对的流动性</a:t>
            </a:r>
            <a:endParaRPr lang="en-US" altLang="zh-CN" b="1" dirty="0"/>
          </a:p>
          <a:p>
            <a:pPr marL="285750" indent="-285750">
              <a:buFont typeface="Arial" panose="020B0604020202020204" pitchFamily="34" charset="0"/>
              <a:buChar char="•"/>
            </a:pPr>
            <a:r>
              <a:rPr lang="en-US" altLang="zh-CN" b="1" dirty="0"/>
              <a:t>Swap</a:t>
            </a:r>
            <a:r>
              <a:rPr lang="zh-CN" altLang="en-US" b="1" dirty="0"/>
              <a:t>：</a:t>
            </a:r>
            <a:r>
              <a:rPr lang="en-US" altLang="zh-CN" b="1" dirty="0"/>
              <a:t>(x1 - 0.003 * </a:t>
            </a:r>
            <a:r>
              <a:rPr lang="en-US" altLang="zh-CN" b="1" dirty="0" err="1"/>
              <a:t>xin</a:t>
            </a:r>
            <a:r>
              <a:rPr lang="en-US" altLang="zh-CN" b="1" dirty="0"/>
              <a:t>) * (y1 - 0.003 * yin) &gt;= x0 * y0</a:t>
            </a:r>
            <a:r>
              <a:rPr lang="zh-CN" altLang="en-US" b="1" dirty="0"/>
              <a:t>，注意这里的</a:t>
            </a:r>
            <a:r>
              <a:rPr lang="en-US" altLang="zh-CN" b="1" dirty="0"/>
              <a:t>x1</a:t>
            </a:r>
            <a:r>
              <a:rPr lang="zh-CN" altLang="en-US" b="1" dirty="0"/>
              <a:t>和</a:t>
            </a:r>
            <a:r>
              <a:rPr lang="en-US" altLang="zh-CN" b="1" dirty="0"/>
              <a:t>y1</a:t>
            </a:r>
            <a:r>
              <a:rPr lang="zh-CN" altLang="en-US" b="1" dirty="0"/>
              <a:t>不是</a:t>
            </a:r>
            <a:r>
              <a:rPr lang="en-US" altLang="zh-CN" b="1" dirty="0"/>
              <a:t>reserve,</a:t>
            </a:r>
            <a:r>
              <a:rPr lang="zh-CN" altLang="en-US" b="1" dirty="0"/>
              <a:t>而是</a:t>
            </a:r>
            <a:r>
              <a:rPr lang="en-US" altLang="zh-CN" b="1" dirty="0"/>
              <a:t>balance</a:t>
            </a:r>
            <a:r>
              <a:rPr lang="zh-CN" altLang="en-US" b="1" dirty="0"/>
              <a:t>，而</a:t>
            </a:r>
            <a:r>
              <a:rPr lang="en-US" altLang="zh-CN" b="1" dirty="0"/>
              <a:t>x0</a:t>
            </a:r>
            <a:r>
              <a:rPr lang="zh-CN" altLang="en-US" b="1" dirty="0"/>
              <a:t>和</a:t>
            </a:r>
            <a:r>
              <a:rPr lang="en-US" altLang="zh-CN" b="1" dirty="0"/>
              <a:t>y0</a:t>
            </a:r>
            <a:r>
              <a:rPr lang="zh-CN" altLang="en-US" b="1" dirty="0"/>
              <a:t>是</a:t>
            </a:r>
            <a:r>
              <a:rPr lang="en-US" altLang="zh-CN" b="1" dirty="0"/>
              <a:t>reserve</a:t>
            </a:r>
            <a:r>
              <a:rPr lang="zh-CN" altLang="en-US" b="1" dirty="0"/>
              <a:t>。</a:t>
            </a:r>
            <a:r>
              <a:rPr lang="en-US" altLang="zh-CN" b="1" dirty="0" err="1"/>
              <a:t>xin</a:t>
            </a:r>
            <a:r>
              <a:rPr lang="zh-CN" altLang="en-US" b="1" dirty="0"/>
              <a:t>和</a:t>
            </a:r>
            <a:r>
              <a:rPr lang="en-US" altLang="zh-CN" b="1" dirty="0"/>
              <a:t>yin</a:t>
            </a:r>
            <a:r>
              <a:rPr lang="zh-CN" altLang="en-US" b="1" dirty="0"/>
              <a:t>为注入的资产数量，因此要扣除千分之三的交易手续费。这个公式的意思为新的恒定乘积的积必须大于旧的值，因为此时</a:t>
            </a:r>
            <a:r>
              <a:rPr lang="en-US" altLang="zh-CN" b="1" dirty="0"/>
              <a:t>reserve</a:t>
            </a:r>
            <a:r>
              <a:rPr lang="zh-CN" altLang="en-US" b="1" dirty="0"/>
              <a:t>未更新，所以使用的是</a:t>
            </a:r>
            <a:r>
              <a:rPr lang="en-US" altLang="zh-CN" b="1" dirty="0"/>
              <a:t>balance</a:t>
            </a:r>
            <a:r>
              <a:rPr lang="zh-CN" altLang="en-US" b="1" dirty="0"/>
              <a:t>，验证完成后</a:t>
            </a:r>
            <a:r>
              <a:rPr lang="en-US" altLang="zh-CN" b="1" dirty="0"/>
              <a:t>reserve</a:t>
            </a:r>
            <a:r>
              <a:rPr lang="zh-CN" altLang="en-US" b="1" dirty="0"/>
              <a:t>会更新为</a:t>
            </a:r>
            <a:r>
              <a:rPr lang="en-US" altLang="zh-CN" b="1" dirty="0"/>
              <a:t>balance</a:t>
            </a:r>
            <a:r>
              <a:rPr lang="zh-CN" altLang="en-US" b="1" dirty="0"/>
              <a:t>。</a:t>
            </a:r>
            <a:endParaRPr lang="en-US" altLang="zh-CN" b="1" dirty="0"/>
          </a:p>
          <a:p>
            <a:endParaRPr lang="en-US" altLang="zh-CN" b="1" dirty="0"/>
          </a:p>
          <a:p>
            <a:pPr marL="285750" indent="-285750">
              <a:buFont typeface="Arial" panose="020B0604020202020204" pitchFamily="34" charset="0"/>
              <a:buChar char="•"/>
            </a:pPr>
            <a:endParaRPr lang="en-US" altLang="zh-CN" b="1" dirty="0"/>
          </a:p>
        </p:txBody>
      </p:sp>
    </p:spTree>
    <p:custDataLst>
      <p:tags r:id="rId1"/>
    </p:custDataLst>
    <p:extLst>
      <p:ext uri="{BB962C8B-B14F-4D97-AF65-F5344CB8AC3E}">
        <p14:creationId xmlns:p14="http://schemas.microsoft.com/office/powerpoint/2010/main" val="339225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childTnLst>
                          </p:cTn>
                        </p:par>
                        <p:par>
                          <p:cTn id="8" fill="hold">
                            <p:stCondLst>
                              <p:cond delay="1000"/>
                            </p:stCondLst>
                            <p:childTnLst>
                              <p:par>
                                <p:cTn id="9" presetID="42"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2" presetClass="entr" presetSubtype="4"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par>
                          <p:cTn id="18" fill="hold">
                            <p:stCondLst>
                              <p:cond delay="2500"/>
                            </p:stCondLst>
                            <p:childTnLst>
                              <p:par>
                                <p:cTn id="19" presetID="22" presetClass="entr" presetSubtype="4"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1556013432"/>
              </p:ext>
            </p:extLst>
          </p:nvPr>
        </p:nvGraphicFramePr>
        <p:xfrm>
          <a:off x="4851457" y="569770"/>
          <a:ext cx="5690498" cy="4778468"/>
        </p:xfrm>
        <a:graphic>
          <a:graphicData uri="http://schemas.openxmlformats.org/presentationml/2006/ole">
            <mc:AlternateContent xmlns:mc="http://schemas.openxmlformats.org/markup-compatibility/2006">
              <mc:Choice xmlns:v="urn:schemas-microsoft-com:vml" Requires="v">
                <p:oleObj spid="_x0000_s5130" name="Visio" r:id="rId5" imgW="4427176" imgH="3718591" progId="Visio.Drawing.15">
                  <p:embed/>
                </p:oleObj>
              </mc:Choice>
              <mc:Fallback>
                <p:oleObj name="Visio" r:id="rId5" imgW="4427176" imgH="3718591" progId="Visio.Drawing.15">
                  <p:embed/>
                  <p:pic>
                    <p:nvPicPr>
                      <p:cNvPr id="0" name=""/>
                      <p:cNvPicPr/>
                      <p:nvPr/>
                    </p:nvPicPr>
                    <p:blipFill>
                      <a:blip r:embed="rId6"/>
                      <a:stretch>
                        <a:fillRect/>
                      </a:stretch>
                    </p:blipFill>
                    <p:spPr>
                      <a:xfrm>
                        <a:off x="4851457" y="569770"/>
                        <a:ext cx="5690498" cy="4778468"/>
                      </a:xfrm>
                      <a:prstGeom prst="rect">
                        <a:avLst/>
                      </a:prstGeom>
                    </p:spPr>
                  </p:pic>
                </p:oleObj>
              </mc:Fallback>
            </mc:AlternateContent>
          </a:graphicData>
        </a:graphic>
      </p:graphicFrame>
      <p:pic>
        <p:nvPicPr>
          <p:cNvPr id="17" name="Picture 2" descr="C:\Users\Thinkpad\Desktop\PNG\1_0003_图层-2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0353464">
            <a:off x="148103" y="327390"/>
            <a:ext cx="2577290"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r="15586" b="13913"/>
          <a:stretch/>
        </p:blipFill>
        <p:spPr bwMode="auto">
          <a:xfrm>
            <a:off x="9728366" y="3837604"/>
            <a:ext cx="2463634" cy="302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9"/>
          <p:cNvSpPr txBox="1"/>
          <p:nvPr/>
        </p:nvSpPr>
        <p:spPr>
          <a:xfrm>
            <a:off x="842445" y="3672420"/>
            <a:ext cx="4009012" cy="1693349"/>
          </a:xfrm>
          <a:prstGeom prst="rect">
            <a:avLst/>
          </a:prstGeom>
          <a:noFill/>
        </p:spPr>
        <p:txBody>
          <a:bodyPr wrap="square" rtlCol="0">
            <a:spAutoFit/>
          </a:bodyPr>
          <a:lstStyle>
            <a:defPPr>
              <a:defRPr lang="zh-CN"/>
            </a:defPPr>
            <a:lvl1pPr>
              <a:lnSpc>
                <a:spcPct val="130000"/>
              </a:lnSpc>
              <a:defRPr sz="1600" b="1" kern="0" spc="-150">
                <a:solidFill>
                  <a:schemeClr val="tx1">
                    <a:lumMod val="95000"/>
                    <a:lumOff val="5000"/>
                  </a:schemeClr>
                </a:solidFill>
                <a:latin typeface="楷体" pitchFamily="49" charset="-122"/>
                <a:ea typeface="楷体" pitchFamily="49" charset="-122"/>
              </a:defRPr>
            </a:lvl1pPr>
          </a:lstStyle>
          <a:p>
            <a:pPr marL="285750" indent="-285750">
              <a:buFont typeface="Arial" panose="020B0604020202020204" pitchFamily="34" charset="0"/>
              <a:buChar char="•"/>
            </a:pPr>
            <a:r>
              <a:rPr lang="zh-CN" altLang="en-US" sz="2800" dirty="0">
                <a:latin typeface="隶书" panose="02010509060101010101" pitchFamily="49" charset="-122"/>
                <a:ea typeface="隶书" panose="02010509060101010101" pitchFamily="49" charset="-122"/>
              </a:rPr>
              <a:t>需要获取交易对地址</a:t>
            </a:r>
            <a:endParaRPr lang="en-US" altLang="zh-CN" sz="2800" dirty="0">
              <a:latin typeface="隶书" panose="02010509060101010101" pitchFamily="49" charset="-122"/>
              <a:ea typeface="隶书" panose="02010509060101010101" pitchFamily="49" charset="-122"/>
            </a:endParaRPr>
          </a:p>
          <a:p>
            <a:pPr marL="285750" indent="-285750">
              <a:buFont typeface="Arial" panose="020B0604020202020204" pitchFamily="34" charset="0"/>
              <a:buChar char="•"/>
            </a:pPr>
            <a:r>
              <a:rPr lang="zh-CN" altLang="en-US" sz="2800" dirty="0">
                <a:latin typeface="隶书" panose="02010509060101010101" pitchFamily="49" charset="-122"/>
                <a:ea typeface="隶书" panose="02010509060101010101" pitchFamily="49" charset="-122"/>
              </a:rPr>
              <a:t>很难获取交易链</a:t>
            </a:r>
            <a:endParaRPr lang="en-US" altLang="zh-CN" sz="2800" dirty="0">
              <a:latin typeface="隶书" panose="02010509060101010101" pitchFamily="49" charset="-122"/>
              <a:ea typeface="隶书" panose="02010509060101010101" pitchFamily="49" charset="-122"/>
            </a:endParaRPr>
          </a:p>
          <a:p>
            <a:pPr marL="285750" indent="-285750">
              <a:buFont typeface="Arial" panose="020B0604020202020204" pitchFamily="34" charset="0"/>
              <a:buChar char="•"/>
            </a:pPr>
            <a:r>
              <a:rPr lang="zh-CN" altLang="en-US" sz="2800" dirty="0">
                <a:latin typeface="隶书" panose="02010509060101010101" pitchFamily="49" charset="-122"/>
                <a:ea typeface="隶书" panose="02010509060101010101" pitchFamily="49" charset="-122"/>
              </a:rPr>
              <a:t>用户操作过程复杂</a:t>
            </a:r>
          </a:p>
        </p:txBody>
      </p:sp>
      <p:sp>
        <p:nvSpPr>
          <p:cNvPr id="20" name="TextBox 9"/>
          <p:cNvSpPr txBox="1"/>
          <p:nvPr/>
        </p:nvSpPr>
        <p:spPr>
          <a:xfrm>
            <a:off x="741948" y="1191688"/>
            <a:ext cx="2459463" cy="814582"/>
          </a:xfrm>
          <a:prstGeom prst="rect">
            <a:avLst/>
          </a:prstGeom>
          <a:noFill/>
        </p:spPr>
        <p:txBody>
          <a:bodyPr wrap="square" rtlCol="0">
            <a:spAutoFit/>
          </a:bodyPr>
          <a:lstStyle>
            <a:defPPr>
              <a:defRPr lang="zh-CN"/>
            </a:defPPr>
            <a:lvl1pPr>
              <a:lnSpc>
                <a:spcPct val="130000"/>
              </a:lnSpc>
              <a:defRPr sz="1600" b="1" kern="0" spc="-150">
                <a:solidFill>
                  <a:schemeClr val="tx1">
                    <a:lumMod val="95000"/>
                    <a:lumOff val="5000"/>
                  </a:schemeClr>
                </a:solidFill>
                <a:latin typeface="楷体" pitchFamily="49" charset="-122"/>
                <a:ea typeface="楷体" pitchFamily="49" charset="-122"/>
              </a:defRPr>
            </a:lvl1pPr>
          </a:lstStyle>
          <a:p>
            <a:pPr algn="ctr"/>
            <a:r>
              <a:rPr lang="en-US" altLang="zh-CN" sz="4000" dirty="0" err="1">
                <a:latin typeface="隶书" panose="02010509060101010101" pitchFamily="49" charset="-122"/>
                <a:ea typeface="隶书" panose="02010509060101010101" pitchFamily="49" charset="-122"/>
              </a:rPr>
              <a:t>uniswap</a:t>
            </a:r>
            <a:endParaRPr lang="zh-CN" altLang="en-US" sz="4000" dirty="0">
              <a:latin typeface="隶书" panose="02010509060101010101" pitchFamily="49" charset="-122"/>
              <a:ea typeface="隶书" panose="02010509060101010101" pitchFamily="49" charset="-122"/>
            </a:endParaRPr>
          </a:p>
        </p:txBody>
      </p:sp>
    </p:spTree>
    <p:custDataLst>
      <p:tags r:id="rId2"/>
    </p:custDataLst>
    <p:extLst>
      <p:ext uri="{BB962C8B-B14F-4D97-AF65-F5344CB8AC3E}">
        <p14:creationId xmlns:p14="http://schemas.microsoft.com/office/powerpoint/2010/main" val="14604327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C:\Users\Thinkpad\Desktop\PNG\1_0003_图层-2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353464">
            <a:off x="148103" y="327390"/>
            <a:ext cx="2577290" cy="262114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r="15586" b="13913"/>
          <a:stretch/>
        </p:blipFill>
        <p:spPr bwMode="auto">
          <a:xfrm>
            <a:off x="9728366" y="3837604"/>
            <a:ext cx="2463634" cy="302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9"/>
          <p:cNvSpPr txBox="1"/>
          <p:nvPr/>
        </p:nvSpPr>
        <p:spPr>
          <a:xfrm>
            <a:off x="537645" y="3654889"/>
            <a:ext cx="4009012" cy="1693349"/>
          </a:xfrm>
          <a:prstGeom prst="rect">
            <a:avLst/>
          </a:prstGeom>
          <a:noFill/>
        </p:spPr>
        <p:txBody>
          <a:bodyPr wrap="square" rtlCol="0">
            <a:spAutoFit/>
          </a:bodyPr>
          <a:lstStyle>
            <a:defPPr>
              <a:defRPr lang="zh-CN"/>
            </a:defPPr>
            <a:lvl1pPr>
              <a:lnSpc>
                <a:spcPct val="130000"/>
              </a:lnSpc>
              <a:defRPr sz="1600" b="1" kern="0" spc="-150">
                <a:solidFill>
                  <a:schemeClr val="tx1">
                    <a:lumMod val="95000"/>
                    <a:lumOff val="5000"/>
                  </a:schemeClr>
                </a:solidFill>
                <a:latin typeface="楷体" pitchFamily="49" charset="-122"/>
                <a:ea typeface="楷体" pitchFamily="49" charset="-122"/>
              </a:defRPr>
            </a:lvl1pPr>
          </a:lstStyle>
          <a:p>
            <a:r>
              <a:rPr lang="zh-CN" altLang="en-US" sz="2800" dirty="0">
                <a:latin typeface="隶书" panose="02010509060101010101" pitchFamily="49" charset="-122"/>
                <a:ea typeface="隶书" panose="02010509060101010101" pitchFamily="49" charset="-122"/>
              </a:rPr>
              <a:t>路由合约主要作用是作为用户和核心合约之间的桥梁。</a:t>
            </a:r>
          </a:p>
        </p:txBody>
      </p:sp>
      <p:sp>
        <p:nvSpPr>
          <p:cNvPr id="20" name="TextBox 9"/>
          <p:cNvSpPr txBox="1"/>
          <p:nvPr/>
        </p:nvSpPr>
        <p:spPr>
          <a:xfrm>
            <a:off x="741949" y="1191688"/>
            <a:ext cx="2509566" cy="814582"/>
          </a:xfrm>
          <a:prstGeom prst="rect">
            <a:avLst/>
          </a:prstGeom>
          <a:noFill/>
        </p:spPr>
        <p:txBody>
          <a:bodyPr wrap="square" rtlCol="0">
            <a:spAutoFit/>
          </a:bodyPr>
          <a:lstStyle>
            <a:defPPr>
              <a:defRPr lang="zh-CN"/>
            </a:defPPr>
            <a:lvl1pPr>
              <a:lnSpc>
                <a:spcPct val="130000"/>
              </a:lnSpc>
              <a:defRPr sz="1600" b="1" kern="0" spc="-150">
                <a:solidFill>
                  <a:schemeClr val="tx1">
                    <a:lumMod val="95000"/>
                    <a:lumOff val="5000"/>
                  </a:schemeClr>
                </a:solidFill>
                <a:latin typeface="楷体" pitchFamily="49" charset="-122"/>
                <a:ea typeface="楷体" pitchFamily="49" charset="-122"/>
              </a:defRPr>
            </a:lvl1pPr>
          </a:lstStyle>
          <a:p>
            <a:pPr algn="ctr"/>
            <a:r>
              <a:rPr lang="en-US" altLang="zh-CN" sz="4000" dirty="0" err="1">
                <a:latin typeface="隶书" panose="02010509060101010101" pitchFamily="49" charset="-122"/>
                <a:ea typeface="隶书" panose="02010509060101010101" pitchFamily="49" charset="-122"/>
              </a:rPr>
              <a:t>uniswap</a:t>
            </a:r>
            <a:endParaRPr lang="zh-CN" altLang="en-US" sz="4000" dirty="0">
              <a:latin typeface="隶书" panose="02010509060101010101" pitchFamily="49" charset="-122"/>
              <a:ea typeface="隶书" panose="02010509060101010101"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917166254"/>
              </p:ext>
            </p:extLst>
          </p:nvPr>
        </p:nvGraphicFramePr>
        <p:xfrm>
          <a:off x="4734560" y="123097"/>
          <a:ext cx="6023928" cy="5288926"/>
        </p:xfrm>
        <a:graphic>
          <a:graphicData uri="http://schemas.openxmlformats.org/presentationml/2006/ole">
            <mc:AlternateContent xmlns:mc="http://schemas.openxmlformats.org/markup-compatibility/2006">
              <mc:Choice xmlns:v="urn:schemas-microsoft-com:vml" Requires="v">
                <p:oleObj spid="_x0000_s6154" name="Visio" r:id="rId7" imgW="6179864" imgH="5425597" progId="Visio.Drawing.15">
                  <p:embed/>
                </p:oleObj>
              </mc:Choice>
              <mc:Fallback>
                <p:oleObj name="Visio" r:id="rId7" imgW="6179864" imgH="5425597" progId="Visio.Drawing.15">
                  <p:embed/>
                  <p:pic>
                    <p:nvPicPr>
                      <p:cNvPr id="0" name=""/>
                      <p:cNvPicPr/>
                      <p:nvPr/>
                    </p:nvPicPr>
                    <p:blipFill>
                      <a:blip r:embed="rId8"/>
                      <a:stretch>
                        <a:fillRect/>
                      </a:stretch>
                    </p:blipFill>
                    <p:spPr>
                      <a:xfrm>
                        <a:off x="4734560" y="123097"/>
                        <a:ext cx="6023928" cy="5288926"/>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2187420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childTnLst>
                          </p:cTn>
                        </p:par>
                        <p:par>
                          <p:cTn id="11" fill="hold">
                            <p:stCondLst>
                              <p:cond delay="500"/>
                            </p:stCondLst>
                            <p:childTnLst>
                              <p:par>
                                <p:cTn id="12" presetID="2" presetClass="entr" presetSubtype="4"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15586" b="13913"/>
          <a:stretch/>
        </p:blipFill>
        <p:spPr bwMode="auto">
          <a:xfrm>
            <a:off x="9728366" y="3837604"/>
            <a:ext cx="2463634" cy="302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组合 13"/>
          <p:cNvGrpSpPr>
            <a:grpSpLocks/>
          </p:cNvGrpSpPr>
          <p:nvPr/>
        </p:nvGrpSpPr>
        <p:grpSpPr bwMode="auto">
          <a:xfrm>
            <a:off x="596246" y="601151"/>
            <a:ext cx="4151243" cy="1400176"/>
            <a:chOff x="0" y="0"/>
            <a:chExt cx="4151273" cy="1400182"/>
          </a:xfrm>
        </p:grpSpPr>
        <p:pic>
          <p:nvPicPr>
            <p:cNvPr id="15"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1166818" cy="140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p:cNvSpPr txBox="1">
              <a:spLocks noChangeArrowheads="1"/>
            </p:cNvSpPr>
            <p:nvPr/>
          </p:nvSpPr>
          <p:spPr bwMode="auto">
            <a:xfrm>
              <a:off x="857255" y="338139"/>
              <a:ext cx="3294018" cy="52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800" b="1" dirty="0">
                  <a:latin typeface="隶书" panose="02010509060101010101" pitchFamily="49" charset="-122"/>
                  <a:ea typeface="隶书" panose="02010509060101010101" pitchFamily="49" charset="-122"/>
                </a:rPr>
                <a:t>UniswapV2</a:t>
              </a:r>
              <a:r>
                <a:rPr lang="zh-CN" altLang="en-US" sz="2800" b="1" dirty="0">
                  <a:latin typeface="隶书" panose="02010509060101010101" pitchFamily="49" charset="-122"/>
                  <a:ea typeface="隶书" panose="02010509060101010101" pitchFamily="49" charset="-122"/>
                </a:rPr>
                <a:t>路由合约</a:t>
              </a:r>
              <a:endParaRPr lang="zh-CN" altLang="zh-CN" sz="2800" b="1" dirty="0">
                <a:latin typeface="隶书" panose="02010509060101010101" pitchFamily="49" charset="-122"/>
                <a:ea typeface="隶书" panose="02010509060101010101" pitchFamily="49" charset="-122"/>
              </a:endParaRPr>
            </a:p>
          </p:txBody>
        </p:sp>
      </p:grpSp>
      <p:sp>
        <p:nvSpPr>
          <p:cNvPr id="17" name="文本框 26"/>
          <p:cNvSpPr txBox="1">
            <a:spLocks noChangeArrowheads="1"/>
          </p:cNvSpPr>
          <p:nvPr/>
        </p:nvSpPr>
        <p:spPr bwMode="auto">
          <a:xfrm>
            <a:off x="1373761" y="2072725"/>
            <a:ext cx="6428561"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en-US" altLang="zh-CN" sz="2400" b="1" dirty="0"/>
              <a:t>UniswapV2Router :</a:t>
            </a:r>
            <a:r>
              <a:rPr lang="zh-CN" altLang="en-US" sz="2400" b="1" dirty="0"/>
              <a:t>该合约是周边合约，指在帮助用户更方便的与核心合约交互。主要分析三个功能：</a:t>
            </a:r>
            <a:endParaRPr lang="en-US" altLang="zh-CN" sz="2400" b="1" dirty="0"/>
          </a:p>
          <a:p>
            <a:endParaRPr lang="en-US" altLang="zh-CN" sz="2400" b="1" dirty="0"/>
          </a:p>
          <a:p>
            <a:pPr marL="285750" indent="-285750">
              <a:buFont typeface="Arial" panose="020B0604020202020204" pitchFamily="34" charset="0"/>
              <a:buChar char="•"/>
            </a:pPr>
            <a:r>
              <a:rPr lang="en-US" altLang="zh-CN" sz="2400" b="1" dirty="0" err="1"/>
              <a:t>addliquidity</a:t>
            </a:r>
            <a:r>
              <a:rPr lang="zh-CN" altLang="en-US" sz="2400" b="1" dirty="0"/>
              <a:t>：添加流动性；</a:t>
            </a:r>
            <a:endParaRPr lang="en-US" altLang="zh-CN" sz="2400" b="1" dirty="0"/>
          </a:p>
          <a:p>
            <a:endParaRPr lang="en-US" altLang="zh-CN" sz="2400" b="1" dirty="0"/>
          </a:p>
          <a:p>
            <a:pPr marL="285750" indent="-285750">
              <a:buFont typeface="Arial" panose="020B0604020202020204" pitchFamily="34" charset="0"/>
              <a:buChar char="•"/>
            </a:pPr>
            <a:r>
              <a:rPr lang="en-US" altLang="zh-CN" sz="2400" b="1" dirty="0" err="1"/>
              <a:t>removeliquidity</a:t>
            </a:r>
            <a:r>
              <a:rPr lang="zh-CN" altLang="en-US" sz="2400" b="1" dirty="0"/>
              <a:t>：移除流动性</a:t>
            </a:r>
            <a:endParaRPr lang="en-US" altLang="zh-CN" sz="2400" b="1" dirty="0"/>
          </a:p>
          <a:p>
            <a:endParaRPr lang="en-US" altLang="zh-CN" sz="2400" b="1" dirty="0"/>
          </a:p>
          <a:p>
            <a:pPr marL="285750" indent="-285750">
              <a:buFont typeface="Arial" panose="020B0604020202020204" pitchFamily="34" charset="0"/>
              <a:buChar char="•"/>
            </a:pPr>
            <a:r>
              <a:rPr lang="en-US" altLang="zh-CN" sz="2400" b="1" dirty="0"/>
              <a:t>Swap</a:t>
            </a:r>
            <a:r>
              <a:rPr lang="zh-CN" altLang="en-US" sz="2400" b="1" dirty="0"/>
              <a:t>（</a:t>
            </a:r>
            <a:r>
              <a:rPr lang="en-US" altLang="zh-CN" sz="2400" b="1" dirty="0"/>
              <a:t>token for token</a:t>
            </a:r>
            <a:r>
              <a:rPr lang="zh-CN" altLang="en-US" sz="2400" b="1" dirty="0"/>
              <a:t>）：兑换</a:t>
            </a:r>
            <a:endParaRPr lang="en-US" altLang="zh-CN" sz="2400" b="1" dirty="0"/>
          </a:p>
          <a:p>
            <a:endParaRPr lang="en-US" altLang="zh-CN" b="1" dirty="0"/>
          </a:p>
          <a:p>
            <a:pPr marL="285750" indent="-285750">
              <a:buFont typeface="Arial" panose="020B0604020202020204" pitchFamily="34" charset="0"/>
              <a:buChar char="•"/>
            </a:pPr>
            <a:endParaRPr lang="en-US" altLang="zh-CN" b="1" dirty="0"/>
          </a:p>
        </p:txBody>
      </p:sp>
    </p:spTree>
    <p:custDataLst>
      <p:tags r:id="rId1"/>
    </p:custDataLst>
    <p:extLst>
      <p:ext uri="{BB962C8B-B14F-4D97-AF65-F5344CB8AC3E}">
        <p14:creationId xmlns:p14="http://schemas.microsoft.com/office/powerpoint/2010/main" val="396993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75116" t="2462" r="4234" b="56307"/>
          <a:stretch/>
        </p:blipFill>
        <p:spPr>
          <a:xfrm>
            <a:off x="4135903" y="-56551"/>
            <a:ext cx="3995224" cy="5318145"/>
          </a:xfrm>
          <a:prstGeom prst="rect">
            <a:avLst/>
          </a:prstGeom>
        </p:spPr>
      </p:pic>
      <p:sp>
        <p:nvSpPr>
          <p:cNvPr id="8" name="椭圆 7"/>
          <p:cNvSpPr/>
          <p:nvPr/>
        </p:nvSpPr>
        <p:spPr>
          <a:xfrm>
            <a:off x="5327571" y="2602521"/>
            <a:ext cx="1635155" cy="1597852"/>
          </a:xfrm>
          <a:prstGeom prst="ellipse">
            <a:avLst/>
          </a:prstGeom>
          <a:solidFill>
            <a:schemeClr val="bg1"/>
          </a:solidFill>
          <a:ln>
            <a:noFill/>
          </a:ln>
          <a:effectLst>
            <a:outerShdw blurRad="50800" dist="76200" dir="66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487184" y="2799654"/>
            <a:ext cx="1292662" cy="1287993"/>
          </a:xfrm>
          <a:prstGeom prst="rect">
            <a:avLst/>
          </a:prstGeom>
          <a:noFill/>
        </p:spPr>
        <p:txBody>
          <a:bodyPr vert="eaVert" wrap="square" rtlCol="0">
            <a:spAutoFit/>
          </a:bodyPr>
          <a:lstStyle/>
          <a:p>
            <a:pPr algn="ctr"/>
            <a:r>
              <a:rPr lang="zh-CN" altLang="en-US" sz="7200" dirty="0">
                <a:latin typeface="华文行楷" panose="02010800040101010101" pitchFamily="2" charset="-122"/>
                <a:ea typeface="华文行楷" panose="02010800040101010101" pitchFamily="2" charset="-122"/>
              </a:rPr>
              <a:t>肆</a:t>
            </a:r>
            <a:endParaRPr lang="zh-CN" altLang="en-US" sz="6000" dirty="0">
              <a:latin typeface="华文行楷" panose="02010800040101010101" pitchFamily="2" charset="-122"/>
              <a:ea typeface="华文行楷" panose="02010800040101010101" pitchFamily="2" charset="-122"/>
            </a:endParaRPr>
          </a:p>
        </p:txBody>
      </p:sp>
    </p:spTree>
    <p:custDataLst>
      <p:tags r:id="rId1"/>
    </p:custDataLst>
    <p:extLst>
      <p:ext uri="{BB962C8B-B14F-4D97-AF65-F5344CB8AC3E}">
        <p14:creationId xmlns:p14="http://schemas.microsoft.com/office/powerpoint/2010/main" val="1015035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1000"/>
                                        <p:tgtEl>
                                          <p:spTgt spid="8"/>
                                        </p:tgtEl>
                                      </p:cBhvr>
                                    </p:animEffect>
                                  </p:childTnLst>
                                </p:cTn>
                              </p:par>
                            </p:childTnLst>
                          </p:cTn>
                        </p:par>
                        <p:par>
                          <p:cTn id="14" fill="hold">
                            <p:stCondLst>
                              <p:cond delay="2000"/>
                            </p:stCondLst>
                            <p:childTnLst>
                              <p:par>
                                <p:cTn id="15" presetID="42"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8"/>
          <p:cNvSpPr txBox="1"/>
          <p:nvPr/>
        </p:nvSpPr>
        <p:spPr>
          <a:xfrm>
            <a:off x="1179651" y="3694247"/>
            <a:ext cx="4203393" cy="2492990"/>
          </a:xfrm>
          <a:prstGeom prst="rect">
            <a:avLst/>
          </a:prstGeom>
          <a:noFill/>
        </p:spPr>
        <p:txBody>
          <a:bodyPr wrap="square" rtlCol="0">
            <a:spAutoFit/>
          </a:bodyPr>
          <a:lstStyle>
            <a:defPPr>
              <a:defRPr lang="zh-CN"/>
            </a:defPPr>
            <a:lvl1pPr>
              <a:lnSpc>
                <a:spcPct val="130000"/>
              </a:lnSpc>
              <a:defRPr sz="1400" kern="0" spc="-150">
                <a:solidFill>
                  <a:schemeClr val="tx1">
                    <a:lumMod val="95000"/>
                    <a:lumOff val="5000"/>
                  </a:schemeClr>
                </a:solidFill>
                <a:latin typeface="楷体" pitchFamily="49" charset="-122"/>
                <a:ea typeface="楷体" pitchFamily="49" charset="-122"/>
              </a:defRPr>
            </a:lvl1pPr>
          </a:lstStyle>
          <a:p>
            <a:r>
              <a:rPr lang="zh-CN" altLang="en-US" sz="2400" dirty="0">
                <a:latin typeface="隶书" panose="02010509060101010101" pitchFamily="49" charset="-122"/>
                <a:ea typeface="隶书" panose="02010509060101010101" pitchFamily="49" charset="-122"/>
                <a:hlinkClick r:id="rId4"/>
              </a:rPr>
              <a:t>合约</a:t>
            </a:r>
            <a:r>
              <a:rPr lang="zh-CN" altLang="en-US" sz="2400" dirty="0">
                <a:latin typeface="隶书" panose="02010509060101010101" pitchFamily="49" charset="-122"/>
                <a:ea typeface="隶书" panose="02010509060101010101" pitchFamily="49" charset="-122"/>
              </a:rPr>
              <a:t>：</a:t>
            </a:r>
            <a:endParaRPr lang="en-US" altLang="zh-CN" sz="2400"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en-US" altLang="zh-CN" sz="2400" dirty="0">
                <a:latin typeface="隶书" panose="02010509060101010101" pitchFamily="49" charset="-122"/>
                <a:ea typeface="隶书" panose="02010509060101010101" pitchFamily="49" charset="-122"/>
              </a:rPr>
              <a:t>UniswapV2</a:t>
            </a:r>
            <a:r>
              <a:rPr lang="zh-CN" altLang="en-US" sz="2400" dirty="0">
                <a:latin typeface="隶书" panose="02010509060101010101" pitchFamily="49" charset="-122"/>
                <a:ea typeface="隶书" panose="02010509060101010101" pitchFamily="49" charset="-122"/>
              </a:rPr>
              <a:t>核心合约</a:t>
            </a:r>
            <a:endParaRPr lang="en-US" altLang="zh-CN" sz="2400"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en-US" altLang="zh-CN" sz="2400" dirty="0">
                <a:latin typeface="隶书" panose="02010509060101010101" pitchFamily="49" charset="-122"/>
                <a:ea typeface="隶书" panose="02010509060101010101" pitchFamily="49" charset="-122"/>
              </a:rPr>
              <a:t>UniswapV2</a:t>
            </a:r>
            <a:r>
              <a:rPr lang="zh-CN" altLang="en-US" sz="2400" dirty="0">
                <a:latin typeface="隶书" panose="02010509060101010101" pitchFamily="49" charset="-122"/>
                <a:ea typeface="隶书" panose="02010509060101010101" pitchFamily="49" charset="-122"/>
              </a:rPr>
              <a:t>路由合约</a:t>
            </a:r>
            <a:endParaRPr lang="en-US" altLang="zh-CN" sz="2400"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en-US" altLang="zh-CN" sz="2400" dirty="0">
                <a:latin typeface="隶书" panose="02010509060101010101" pitchFamily="49" charset="-122"/>
                <a:ea typeface="隶书" panose="02010509060101010101" pitchFamily="49" charset="-122"/>
              </a:rPr>
              <a:t>WETH</a:t>
            </a:r>
            <a:r>
              <a:rPr lang="zh-CN" altLang="en-US" sz="2400" dirty="0">
                <a:latin typeface="隶书" panose="02010509060101010101" pitchFamily="49" charset="-122"/>
                <a:ea typeface="隶书" panose="02010509060101010101" pitchFamily="49" charset="-122"/>
              </a:rPr>
              <a:t>合约</a:t>
            </a:r>
            <a:endParaRPr lang="en-US" altLang="zh-CN" sz="2400" dirty="0">
              <a:latin typeface="隶书" panose="02010509060101010101" pitchFamily="49" charset="-122"/>
              <a:ea typeface="隶书" panose="02010509060101010101" pitchFamily="49" charset="-122"/>
            </a:endParaRPr>
          </a:p>
          <a:p>
            <a:pPr marL="342900" indent="-342900">
              <a:buFont typeface="Arial" panose="020B0604020202020204" pitchFamily="34" charset="0"/>
              <a:buChar char="•"/>
            </a:pPr>
            <a:r>
              <a:rPr lang="zh-CN" altLang="en-US" sz="2400" dirty="0">
                <a:latin typeface="隶书" panose="02010509060101010101" pitchFamily="49" charset="-122"/>
                <a:ea typeface="隶书" panose="02010509060101010101" pitchFamily="49" charset="-122"/>
              </a:rPr>
              <a:t>发币合约</a:t>
            </a:r>
          </a:p>
        </p:txBody>
      </p:sp>
      <p:pic>
        <p:nvPicPr>
          <p:cNvPr id="13"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r="15586" b="13913"/>
          <a:stretch/>
        </p:blipFill>
        <p:spPr bwMode="auto">
          <a:xfrm>
            <a:off x="9728366" y="3837604"/>
            <a:ext cx="2463634" cy="302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组合 13"/>
          <p:cNvGrpSpPr>
            <a:grpSpLocks/>
          </p:cNvGrpSpPr>
          <p:nvPr/>
        </p:nvGrpSpPr>
        <p:grpSpPr bwMode="auto">
          <a:xfrm>
            <a:off x="596246" y="601151"/>
            <a:ext cx="4151243" cy="1400176"/>
            <a:chOff x="0" y="0"/>
            <a:chExt cx="4151273" cy="1400182"/>
          </a:xfrm>
        </p:grpSpPr>
        <p:pic>
          <p:nvPicPr>
            <p:cNvPr id="15" name="Picture 3"/>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0" y="0"/>
              <a:ext cx="1166818" cy="140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p:cNvSpPr txBox="1">
              <a:spLocks noChangeArrowheads="1"/>
            </p:cNvSpPr>
            <p:nvPr/>
          </p:nvSpPr>
          <p:spPr bwMode="auto">
            <a:xfrm>
              <a:off x="857255" y="338139"/>
              <a:ext cx="3294018" cy="52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800" b="1" dirty="0">
                  <a:latin typeface="隶书" panose="02010509060101010101" pitchFamily="49" charset="-122"/>
                  <a:ea typeface="隶书" panose="02010509060101010101" pitchFamily="49" charset="-122"/>
                </a:rPr>
                <a:t>实操</a:t>
              </a:r>
              <a:endParaRPr lang="zh-CN" altLang="zh-CN" sz="2800" b="1" dirty="0">
                <a:latin typeface="隶书" panose="02010509060101010101" pitchFamily="49" charset="-122"/>
                <a:ea typeface="隶书" panose="02010509060101010101" pitchFamily="49" charset="-122"/>
              </a:endParaRPr>
            </a:p>
          </p:txBody>
        </p:sp>
      </p:grpSp>
      <p:sp>
        <p:nvSpPr>
          <p:cNvPr id="17" name="TextBox 12"/>
          <p:cNvSpPr txBox="1">
            <a:spLocks noChangeArrowheads="1"/>
          </p:cNvSpPr>
          <p:nvPr/>
        </p:nvSpPr>
        <p:spPr bwMode="auto">
          <a:xfrm>
            <a:off x="1170509" y="1945948"/>
            <a:ext cx="516563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400" dirty="0">
                <a:latin typeface="隶书" panose="02010509060101010101" pitchFamily="49" charset="-122"/>
                <a:ea typeface="隶书" panose="02010509060101010101" pitchFamily="49" charset="-122"/>
              </a:rPr>
              <a:t>前提条件：</a:t>
            </a:r>
            <a:endParaRPr lang="en-US" altLang="zh-CN" sz="2400" dirty="0">
              <a:latin typeface="隶书" panose="02010509060101010101" pitchFamily="49" charset="-122"/>
              <a:ea typeface="隶书" panose="02010509060101010101" pitchFamily="49" charset="-122"/>
            </a:endParaRPr>
          </a:p>
          <a:p>
            <a:pPr marL="457200" indent="-457200">
              <a:buFont typeface="+mj-lt"/>
              <a:buAutoNum type="arabicPeriod"/>
            </a:pPr>
            <a:r>
              <a:rPr lang="en-US" altLang="zh-CN" sz="2400" dirty="0" err="1">
                <a:latin typeface="隶书" panose="02010509060101010101" pitchFamily="49" charset="-122"/>
                <a:ea typeface="隶书" panose="02010509060101010101" pitchFamily="49" charset="-122"/>
              </a:rPr>
              <a:t>MetaMask</a:t>
            </a:r>
            <a:r>
              <a:rPr lang="zh-CN" altLang="en-US" sz="2400" dirty="0">
                <a:latin typeface="隶书" panose="02010509060101010101" pitchFamily="49" charset="-122"/>
                <a:ea typeface="隶书" panose="02010509060101010101" pitchFamily="49" charset="-122"/>
              </a:rPr>
              <a:t>（</a:t>
            </a:r>
            <a:r>
              <a:rPr lang="en-US" altLang="zh-CN" sz="2400" dirty="0" err="1">
                <a:latin typeface="隶书" panose="02010509060101010101" pitchFamily="49" charset="-122"/>
                <a:ea typeface="隶书" panose="02010509060101010101" pitchFamily="49" charset="-122"/>
              </a:rPr>
              <a:t>ropsten</a:t>
            </a:r>
            <a:r>
              <a:rPr lang="zh-CN" altLang="en-US" sz="2400" dirty="0">
                <a:latin typeface="隶书" panose="02010509060101010101" pitchFamily="49" charset="-122"/>
                <a:ea typeface="隶书" panose="02010509060101010101" pitchFamily="49" charset="-122"/>
              </a:rPr>
              <a:t>测试网）或者使用</a:t>
            </a:r>
            <a:r>
              <a:rPr lang="en-US" altLang="zh-CN" sz="2400" dirty="0">
                <a:latin typeface="隶书" panose="02010509060101010101" pitchFamily="49" charset="-122"/>
                <a:ea typeface="隶书" panose="02010509060101010101" pitchFamily="49" charset="-122"/>
                <a:hlinkClick r:id="rId7"/>
              </a:rPr>
              <a:t>Ganache</a:t>
            </a:r>
            <a:r>
              <a:rPr lang="zh-CN" altLang="en-US" sz="2400" dirty="0">
                <a:latin typeface="隶书" panose="02010509060101010101" pitchFamily="49" charset="-122"/>
                <a:ea typeface="隶书" panose="02010509060101010101" pitchFamily="49" charset="-122"/>
              </a:rPr>
              <a:t>（</a:t>
            </a:r>
            <a:r>
              <a:rPr lang="en-US" altLang="zh-CN" sz="2400" dirty="0">
                <a:latin typeface="隶书" panose="02010509060101010101" pitchFamily="49" charset="-122"/>
                <a:ea typeface="隶书" panose="02010509060101010101" pitchFamily="49" charset="-122"/>
              </a:rPr>
              <a:t>local</a:t>
            </a:r>
            <a:r>
              <a:rPr lang="zh-CN" altLang="en-US" sz="2400" dirty="0">
                <a:latin typeface="隶书" panose="02010509060101010101" pitchFamily="49" charset="-122"/>
                <a:ea typeface="隶书" panose="02010509060101010101" pitchFamily="49" charset="-122"/>
              </a:rPr>
              <a:t>配置）</a:t>
            </a:r>
            <a:endParaRPr lang="en-US" altLang="zh-CN" sz="2400" dirty="0">
              <a:latin typeface="隶书" panose="02010509060101010101" pitchFamily="49" charset="-122"/>
              <a:ea typeface="隶书" panose="02010509060101010101" pitchFamily="49" charset="-122"/>
            </a:endParaRPr>
          </a:p>
          <a:p>
            <a:pPr marL="457200" indent="-457200">
              <a:buFont typeface="+mj-lt"/>
              <a:buAutoNum type="arabicPeriod"/>
            </a:pPr>
            <a:r>
              <a:rPr lang="en-US" altLang="zh-CN" sz="2400" dirty="0">
                <a:latin typeface="隶书" panose="02010509060101010101" pitchFamily="49" charset="-122"/>
                <a:ea typeface="隶书" panose="02010509060101010101" pitchFamily="49" charset="-122"/>
                <a:hlinkClick r:id="rId8"/>
              </a:rPr>
              <a:t>Remix</a:t>
            </a:r>
            <a:r>
              <a:rPr lang="zh-CN" altLang="en-US" sz="2400" dirty="0">
                <a:latin typeface="隶书" panose="02010509060101010101" pitchFamily="49" charset="-122"/>
                <a:ea typeface="隶书" panose="02010509060101010101" pitchFamily="49" charset="-122"/>
                <a:hlinkClick r:id="rId8"/>
              </a:rPr>
              <a:t>部署 </a:t>
            </a:r>
            <a:r>
              <a:rPr lang="zh-CN" altLang="en-US" sz="2400" dirty="0">
                <a:latin typeface="隶书" panose="02010509060101010101" pitchFamily="49" charset="-122"/>
                <a:ea typeface="隶书" panose="02010509060101010101" pitchFamily="49" charset="-122"/>
              </a:rPr>
              <a:t>或者 </a:t>
            </a:r>
            <a:r>
              <a:rPr lang="en-US" altLang="zh-CN" sz="2400" dirty="0">
                <a:latin typeface="隶书" panose="02010509060101010101" pitchFamily="49" charset="-122"/>
                <a:ea typeface="隶书" panose="02010509060101010101" pitchFamily="49" charset="-122"/>
                <a:hlinkClick r:id="rId9"/>
              </a:rPr>
              <a:t>truffle</a:t>
            </a:r>
            <a:r>
              <a:rPr lang="zh-CN" altLang="en-US" sz="2400" dirty="0">
                <a:latin typeface="隶书" panose="02010509060101010101" pitchFamily="49" charset="-122"/>
                <a:ea typeface="隶书" panose="02010509060101010101" pitchFamily="49" charset="-122"/>
                <a:hlinkClick r:id="rId9"/>
              </a:rPr>
              <a:t>部署</a:t>
            </a:r>
            <a:endParaRPr lang="zh-CN" altLang="zh-CN" sz="2400" dirty="0">
              <a:latin typeface="隶书" panose="02010509060101010101" pitchFamily="49" charset="-122"/>
              <a:ea typeface="隶书" panose="02010509060101010101" pitchFamily="49" charset="-122"/>
            </a:endParaRPr>
          </a:p>
        </p:txBody>
      </p:sp>
    </p:spTree>
    <p:custDataLst>
      <p:tags r:id="rId1"/>
    </p:custDataLst>
    <p:extLst>
      <p:ext uri="{BB962C8B-B14F-4D97-AF65-F5344CB8AC3E}">
        <p14:creationId xmlns:p14="http://schemas.microsoft.com/office/powerpoint/2010/main" val="4149917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9"/>
          <p:cNvPicPr>
            <a:picLocks noChangeAspect="1"/>
          </p:cNvPicPr>
          <p:nvPr/>
        </p:nvPicPr>
        <p:blipFill>
          <a:blip r:embed="rId4" cstate="email">
            <a:clrChange>
              <a:clrFrom>
                <a:srgbClr val="F4F0ED"/>
              </a:clrFrom>
              <a:clrTo>
                <a:srgbClr val="F4F0ED">
                  <a:alpha val="0"/>
                </a:srgbClr>
              </a:clrTo>
            </a:clrChange>
            <a:extLst>
              <a:ext uri="{28A0092B-C50C-407E-A947-70E740481C1C}">
                <a14:useLocalDpi xmlns:a14="http://schemas.microsoft.com/office/drawing/2010/main"/>
              </a:ext>
            </a:extLst>
          </a:blip>
          <a:srcRect/>
          <a:stretch>
            <a:fillRect/>
          </a:stretch>
        </p:blipFill>
        <p:spPr bwMode="auto">
          <a:xfrm>
            <a:off x="7446722" y="3503033"/>
            <a:ext cx="4745278" cy="335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9200136" y="1357407"/>
            <a:ext cx="1015663" cy="3777301"/>
          </a:xfrm>
          <a:prstGeom prst="rect">
            <a:avLst/>
          </a:prstGeom>
          <a:noFill/>
        </p:spPr>
        <p:txBody>
          <a:bodyPr vert="eaVert" wrap="square" rtlCol="0">
            <a:spAutoFit/>
          </a:bodyPr>
          <a:lstStyle/>
          <a:p>
            <a:r>
              <a:rPr lang="en-US" altLang="zh-CN" sz="5400" dirty="0">
                <a:latin typeface="华文行楷" panose="02010800040101010101" pitchFamily="2" charset="-122"/>
                <a:ea typeface="华文行楷" panose="02010800040101010101" pitchFamily="2" charset="-122"/>
              </a:rPr>
              <a:t>[</a:t>
            </a:r>
            <a:r>
              <a:rPr lang="zh-CN" altLang="en-US" sz="5400" dirty="0">
                <a:latin typeface="华文行楷" panose="02010800040101010101" pitchFamily="2" charset="-122"/>
                <a:ea typeface="华文行楷" panose="02010800040101010101" pitchFamily="2" charset="-122"/>
              </a:rPr>
              <a:t>测试题</a:t>
            </a:r>
            <a:r>
              <a:rPr lang="en-US" altLang="zh-CN" sz="5400" dirty="0">
                <a:latin typeface="华文行楷" panose="02010800040101010101" pitchFamily="2" charset="-122"/>
                <a:ea typeface="华文行楷" panose="02010800040101010101" pitchFamily="2" charset="-122"/>
              </a:rPr>
              <a:t>]</a:t>
            </a:r>
            <a:endParaRPr lang="zh-CN" altLang="en-US" sz="4400" dirty="0">
              <a:latin typeface="华文行楷" panose="02010800040101010101" pitchFamily="2" charset="-122"/>
              <a:ea typeface="华文行楷" panose="02010800040101010101" pitchFamily="2" charset="-122"/>
            </a:endParaRP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908" y="420861"/>
            <a:ext cx="5844365" cy="5743709"/>
          </a:xfrm>
          <a:prstGeom prst="rect">
            <a:avLst/>
          </a:prstGeom>
        </p:spPr>
      </p:pic>
    </p:spTree>
    <p:custDataLst>
      <p:tags r:id="rId1"/>
    </p:custDataLst>
    <p:extLst>
      <p:ext uri="{BB962C8B-B14F-4D97-AF65-F5344CB8AC3E}">
        <p14:creationId xmlns:p14="http://schemas.microsoft.com/office/powerpoint/2010/main" val="24177787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6" presetClass="entr" presetSubtype="2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1000"/>
                                        <p:tgtEl>
                                          <p:spTgt spid="5"/>
                                        </p:tgtEl>
                                      </p:cBhvr>
                                    </p:animEffect>
                                  </p:childTnLst>
                                </p:cTn>
                              </p:par>
                            </p:childTnLst>
                          </p:cTn>
                        </p:par>
                        <p:par>
                          <p:cTn id="13" fill="hold">
                            <p:stCondLst>
                              <p:cond delay="2000"/>
                            </p:stCondLst>
                            <p:childTnLst>
                              <p:par>
                                <p:cTn id="14" presetID="1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p:tgtEl>
                                          <p:spTgt spid="2"/>
                                        </p:tgtEl>
                                        <p:attrNameLst>
                                          <p:attrName>ppt_y</p:attrName>
                                        </p:attrNameLst>
                                      </p:cBhvr>
                                      <p:tavLst>
                                        <p:tav tm="0">
                                          <p:val>
                                            <p:strVal val="#ppt_y+#ppt_h*1.125000"/>
                                          </p:val>
                                        </p:tav>
                                        <p:tav tm="100000">
                                          <p:val>
                                            <p:strVal val="#ppt_y"/>
                                          </p:val>
                                        </p:tav>
                                      </p:tavLst>
                                    </p:anim>
                                    <p:animEffect transition="in" filter="wipe(up)">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27444" t="9632" r="23378" b="21559"/>
          <a:stretch/>
        </p:blipFill>
        <p:spPr>
          <a:xfrm>
            <a:off x="4075588" y="1362168"/>
            <a:ext cx="1514210" cy="3175520"/>
          </a:xfrm>
          <a:prstGeom prst="rect">
            <a:avLst/>
          </a:prstGeom>
        </p:spPr>
      </p:pic>
      <p:pic>
        <p:nvPicPr>
          <p:cNvPr id="19" name="图片 18"/>
          <p:cNvPicPr>
            <a:picLocks noChangeAspect="1"/>
          </p:cNvPicPr>
          <p:nvPr/>
        </p:nvPicPr>
        <p:blipFill rotWithShape="1">
          <a:blip r:embed="rId5">
            <a:extLst>
              <a:ext uri="{28A0092B-C50C-407E-A947-70E740481C1C}">
                <a14:useLocalDpi xmlns:a14="http://schemas.microsoft.com/office/drawing/2010/main" val="0"/>
              </a:ext>
            </a:extLst>
          </a:blip>
          <a:srcRect l="4689" t="46192" r="71105" b="-1"/>
          <a:stretch/>
        </p:blipFill>
        <p:spPr>
          <a:xfrm flipH="1">
            <a:off x="5253021" y="-98477"/>
            <a:ext cx="4499354" cy="6668088"/>
          </a:xfrm>
          <a:prstGeom prst="rect">
            <a:avLst/>
          </a:prstGeom>
        </p:spPr>
      </p:pic>
      <p:sp>
        <p:nvSpPr>
          <p:cNvPr id="11" name="文本框 10"/>
          <p:cNvSpPr txBox="1"/>
          <p:nvPr/>
        </p:nvSpPr>
        <p:spPr>
          <a:xfrm>
            <a:off x="3359154" y="2879349"/>
            <a:ext cx="492443" cy="2904807"/>
          </a:xfrm>
          <a:prstGeom prst="rect">
            <a:avLst/>
          </a:prstGeom>
          <a:noFill/>
        </p:spPr>
        <p:txBody>
          <a:bodyPr vert="eaVert" wrap="square" rtlCol="0">
            <a:spAutoFit/>
          </a:bodyPr>
          <a:lstStyle>
            <a:defPPr>
              <a:defRPr lang="zh-CN"/>
            </a:defPPr>
            <a:lvl1pPr>
              <a:defRPr sz="1600">
                <a:latin typeface="隶书" panose="02010509060101010101" pitchFamily="49" charset="-122"/>
                <a:ea typeface="隶书" panose="02010509060101010101" pitchFamily="49" charset="-122"/>
              </a:defRPr>
            </a:lvl1pPr>
          </a:lstStyle>
          <a:p>
            <a:r>
              <a:rPr lang="zh-CN" altLang="en-US" sz="2000" dirty="0"/>
              <a:t>浙江大学区块链俱乐部</a:t>
            </a:r>
          </a:p>
        </p:txBody>
      </p:sp>
      <p:grpSp>
        <p:nvGrpSpPr>
          <p:cNvPr id="12" name="组合 11"/>
          <p:cNvGrpSpPr/>
          <p:nvPr/>
        </p:nvGrpSpPr>
        <p:grpSpPr>
          <a:xfrm>
            <a:off x="4539143" y="4713028"/>
            <a:ext cx="430887" cy="447894"/>
            <a:chOff x="7077476" y="2846291"/>
            <a:chExt cx="430887" cy="447894"/>
          </a:xfrm>
        </p:grpSpPr>
        <p:pic>
          <p:nvPicPr>
            <p:cNvPr id="13" name="图片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35739" y="2846291"/>
              <a:ext cx="327025"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a:spLocks noChangeArrowheads="1"/>
            </p:cNvSpPr>
            <p:nvPr/>
          </p:nvSpPr>
          <p:spPr bwMode="auto">
            <a:xfrm>
              <a:off x="7077476" y="2873498"/>
              <a:ext cx="430887"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1600" dirty="0">
                  <a:solidFill>
                    <a:srgbClr val="FFFFFF"/>
                  </a:solidFill>
                  <a:latin typeface="华文行楷" panose="02010800040101010101" pitchFamily="2" charset="-122"/>
                  <a:ea typeface="华文行楷" panose="02010800040101010101" pitchFamily="2" charset="-122"/>
                </a:rPr>
                <a:t>印</a:t>
              </a:r>
            </a:p>
          </p:txBody>
        </p:sp>
      </p:grpSp>
    </p:spTree>
    <p:custDataLst>
      <p:tags r:id="rId1"/>
    </p:custDataLst>
    <p:extLst>
      <p:ext uri="{BB962C8B-B14F-4D97-AF65-F5344CB8AC3E}">
        <p14:creationId xmlns:p14="http://schemas.microsoft.com/office/powerpoint/2010/main" val="3718472975"/>
      </p:ext>
    </p:extLst>
  </p:cSld>
  <p:clrMapOvr>
    <a:masterClrMapping/>
  </p:clrMapOvr>
  <mc:AlternateContent xmlns:mc="http://schemas.openxmlformats.org/markup-compatibility/2006" xmlns:p14="http://schemas.microsoft.com/office/powerpoint/2010/main">
    <mc:Choice Requires="p14">
      <p:transition spd="slow" p14:dur="1500">
        <p14:ripple dir="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6" presetClass="entr" presetSubtype="2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arn(inVertical)">
                                      <p:cBhvr>
                                        <p:cTn id="19" dur="500"/>
                                        <p:tgtEl>
                                          <p:spTgt spid="12"/>
                                        </p:tgtEl>
                                      </p:cBhvr>
                                    </p:animEffect>
                                  </p:childTnLst>
                                </p:cTn>
                              </p:par>
                            </p:childTnLst>
                          </p:cTn>
                        </p:par>
                        <p:par>
                          <p:cTn id="20" fill="hold">
                            <p:stCondLst>
                              <p:cond delay="2500"/>
                            </p:stCondLst>
                            <p:childTnLst>
                              <p:par>
                                <p:cTn id="21" presetID="22" presetClass="entr" presetSubtype="2"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a:extLst>
              <a:ext uri="{28A0092B-C50C-407E-A947-70E740481C1C}">
                <a14:useLocalDpi xmlns:a14="http://schemas.microsoft.com/office/drawing/2010/main" val="0"/>
              </a:ext>
            </a:extLst>
          </a:blip>
          <a:srcRect t="24596" r="73977" b="48308"/>
          <a:stretch/>
        </p:blipFill>
        <p:spPr>
          <a:xfrm>
            <a:off x="3625686" y="11945"/>
            <a:ext cx="4436468" cy="3079650"/>
          </a:xfrm>
          <a:prstGeom prst="rect">
            <a:avLst/>
          </a:prstGeom>
        </p:spPr>
      </p:pic>
      <p:sp>
        <p:nvSpPr>
          <p:cNvPr id="4" name="文本框 3"/>
          <p:cNvSpPr txBox="1"/>
          <p:nvPr/>
        </p:nvSpPr>
        <p:spPr>
          <a:xfrm>
            <a:off x="4723982" y="936782"/>
            <a:ext cx="1216854" cy="1107996"/>
          </a:xfrm>
          <a:prstGeom prst="rect">
            <a:avLst/>
          </a:prstGeom>
          <a:noFill/>
        </p:spPr>
        <p:txBody>
          <a:bodyPr wrap="square" rtlCol="0">
            <a:spAutoFit/>
          </a:bodyPr>
          <a:lstStyle/>
          <a:p>
            <a:pPr algn="ctr"/>
            <a:r>
              <a:rPr lang="zh-CN" altLang="en-US" sz="6600" dirty="0">
                <a:solidFill>
                  <a:schemeClr val="bg1"/>
                </a:solidFill>
                <a:latin typeface="隶书" panose="02010509060101010101" pitchFamily="49" charset="-122"/>
                <a:ea typeface="隶书" panose="02010509060101010101" pitchFamily="49" charset="-122"/>
              </a:rPr>
              <a:t>目</a:t>
            </a:r>
          </a:p>
        </p:txBody>
      </p:sp>
      <p:sp>
        <p:nvSpPr>
          <p:cNvPr id="5" name="文本框 4"/>
          <p:cNvSpPr txBox="1"/>
          <p:nvPr/>
        </p:nvSpPr>
        <p:spPr>
          <a:xfrm>
            <a:off x="5735156" y="936782"/>
            <a:ext cx="1216854" cy="1107996"/>
          </a:xfrm>
          <a:prstGeom prst="rect">
            <a:avLst/>
          </a:prstGeom>
          <a:noFill/>
        </p:spPr>
        <p:txBody>
          <a:bodyPr wrap="square" rtlCol="0">
            <a:spAutoFit/>
          </a:bodyPr>
          <a:lstStyle/>
          <a:p>
            <a:pPr algn="ctr"/>
            <a:r>
              <a:rPr lang="zh-CN" altLang="en-US" sz="6600" dirty="0">
                <a:solidFill>
                  <a:schemeClr val="bg1"/>
                </a:solidFill>
                <a:latin typeface="隶书" panose="02010509060101010101" pitchFamily="49" charset="-122"/>
                <a:ea typeface="隶书" panose="02010509060101010101" pitchFamily="49" charset="-122"/>
              </a:rPr>
              <a:t>录</a:t>
            </a:r>
          </a:p>
        </p:txBody>
      </p:sp>
      <p:sp>
        <p:nvSpPr>
          <p:cNvPr id="18" name="文本框 17"/>
          <p:cNvSpPr txBox="1"/>
          <p:nvPr/>
        </p:nvSpPr>
        <p:spPr>
          <a:xfrm>
            <a:off x="1564892" y="3093784"/>
            <a:ext cx="553998" cy="2007019"/>
          </a:xfrm>
          <a:prstGeom prst="rect">
            <a:avLst/>
          </a:prstGeom>
          <a:solidFill>
            <a:schemeClr val="tx1"/>
          </a:solidFill>
          <a:effectLst>
            <a:outerShdw blurRad="50800" dist="25400" dir="5400000" sx="101000" sy="101000" algn="ctr" rotWithShape="0">
              <a:srgbClr val="000000">
                <a:alpha val="43137"/>
              </a:srgbClr>
            </a:outerShdw>
          </a:effectLst>
        </p:spPr>
        <p:txBody>
          <a:bodyPr vert="eaVert" wrap="square" rtlCol="0">
            <a:spAutoFit/>
          </a:bodyPr>
          <a:lstStyle/>
          <a:p>
            <a:pPr algn="ctr"/>
            <a:r>
              <a:rPr lang="zh-CN" altLang="en-US" sz="2400" dirty="0">
                <a:solidFill>
                  <a:schemeClr val="bg1"/>
                </a:solidFill>
                <a:latin typeface="隶书" panose="02010509060101010101" pitchFamily="49" charset="-122"/>
                <a:ea typeface="隶书" panose="02010509060101010101" pitchFamily="49" charset="-122"/>
              </a:rPr>
              <a:t>第一部分</a:t>
            </a:r>
          </a:p>
        </p:txBody>
      </p:sp>
      <p:sp>
        <p:nvSpPr>
          <p:cNvPr id="19" name="文本框 18"/>
          <p:cNvSpPr txBox="1"/>
          <p:nvPr/>
        </p:nvSpPr>
        <p:spPr>
          <a:xfrm>
            <a:off x="2310311" y="3215836"/>
            <a:ext cx="615553" cy="2042795"/>
          </a:xfrm>
          <a:prstGeom prst="rect">
            <a:avLst/>
          </a:prstGeom>
          <a:noFill/>
        </p:spPr>
        <p:txBody>
          <a:bodyPr vert="eaVert" wrap="square" rtlCol="0">
            <a:spAutoFit/>
          </a:bodyPr>
          <a:lstStyle/>
          <a:p>
            <a:r>
              <a:rPr lang="zh-CN" altLang="en-US" sz="2800" kern="0" dirty="0">
                <a:latin typeface="楷体" panose="02010609060101010101" pitchFamily="49" charset="-122"/>
                <a:ea typeface="楷体" panose="02010609060101010101" pitchFamily="49" charset="-122"/>
              </a:rPr>
              <a:t>什么是</a:t>
            </a:r>
            <a:r>
              <a:rPr lang="en-US" altLang="zh-CN" sz="2800" kern="0" dirty="0">
                <a:latin typeface="楷体" panose="02010609060101010101" pitchFamily="49" charset="-122"/>
                <a:ea typeface="楷体" panose="02010609060101010101" pitchFamily="49" charset="-122"/>
              </a:rPr>
              <a:t>Defi</a:t>
            </a:r>
          </a:p>
        </p:txBody>
      </p:sp>
      <p:sp>
        <p:nvSpPr>
          <p:cNvPr id="20" name="文本框 19"/>
          <p:cNvSpPr txBox="1"/>
          <p:nvPr/>
        </p:nvSpPr>
        <p:spPr>
          <a:xfrm>
            <a:off x="4066596" y="3091595"/>
            <a:ext cx="553998" cy="2007019"/>
          </a:xfrm>
          <a:prstGeom prst="rect">
            <a:avLst/>
          </a:prstGeom>
          <a:solidFill>
            <a:schemeClr val="tx1"/>
          </a:solidFill>
          <a:effectLst>
            <a:outerShdw blurRad="50800" dist="25400" dir="5400000" sx="101000" sy="101000" algn="ctr" rotWithShape="0">
              <a:srgbClr val="000000">
                <a:alpha val="43137"/>
              </a:srgbClr>
            </a:outerShdw>
          </a:effectLst>
        </p:spPr>
        <p:txBody>
          <a:bodyPr vert="eaVert" wrap="square" rtlCol="0">
            <a:spAutoFit/>
          </a:bodyPr>
          <a:lstStyle/>
          <a:p>
            <a:pPr algn="ctr"/>
            <a:r>
              <a:rPr lang="zh-CN" altLang="en-US" sz="2400" dirty="0">
                <a:solidFill>
                  <a:schemeClr val="bg1"/>
                </a:solidFill>
                <a:latin typeface="隶书" panose="02010509060101010101" pitchFamily="49" charset="-122"/>
                <a:ea typeface="隶书" panose="02010509060101010101" pitchFamily="49" charset="-122"/>
              </a:rPr>
              <a:t>第二部分</a:t>
            </a:r>
          </a:p>
        </p:txBody>
      </p:sp>
      <p:sp>
        <p:nvSpPr>
          <p:cNvPr id="22" name="文本框 21"/>
          <p:cNvSpPr txBox="1"/>
          <p:nvPr/>
        </p:nvSpPr>
        <p:spPr>
          <a:xfrm>
            <a:off x="6640985" y="3093784"/>
            <a:ext cx="553998" cy="2007019"/>
          </a:xfrm>
          <a:prstGeom prst="rect">
            <a:avLst/>
          </a:prstGeom>
          <a:solidFill>
            <a:schemeClr val="tx1"/>
          </a:solidFill>
          <a:effectLst>
            <a:outerShdw blurRad="50800" dist="25400" dir="5400000" sx="101000" sy="101000" algn="ctr" rotWithShape="0">
              <a:srgbClr val="000000">
                <a:alpha val="43137"/>
              </a:srgbClr>
            </a:outerShdw>
          </a:effectLst>
        </p:spPr>
        <p:txBody>
          <a:bodyPr vert="eaVert" wrap="square" rtlCol="0">
            <a:spAutoFit/>
          </a:bodyPr>
          <a:lstStyle/>
          <a:p>
            <a:pPr algn="ctr"/>
            <a:r>
              <a:rPr lang="zh-CN" altLang="en-US" sz="2400" dirty="0">
                <a:solidFill>
                  <a:schemeClr val="bg1"/>
                </a:solidFill>
                <a:latin typeface="隶书" panose="02010509060101010101" pitchFamily="49" charset="-122"/>
                <a:ea typeface="隶书" panose="02010509060101010101" pitchFamily="49" charset="-122"/>
              </a:rPr>
              <a:t>第三部分</a:t>
            </a:r>
          </a:p>
        </p:txBody>
      </p:sp>
      <p:sp>
        <p:nvSpPr>
          <p:cNvPr id="24" name="文本框 23"/>
          <p:cNvSpPr txBox="1"/>
          <p:nvPr/>
        </p:nvSpPr>
        <p:spPr>
          <a:xfrm>
            <a:off x="9142689" y="3091595"/>
            <a:ext cx="553998" cy="2007019"/>
          </a:xfrm>
          <a:prstGeom prst="rect">
            <a:avLst/>
          </a:prstGeom>
          <a:solidFill>
            <a:schemeClr val="tx1"/>
          </a:solidFill>
          <a:effectLst>
            <a:outerShdw blurRad="50800" dist="25400" dir="5400000" sx="101000" sy="101000" algn="ctr" rotWithShape="0">
              <a:srgbClr val="000000">
                <a:alpha val="43137"/>
              </a:srgbClr>
            </a:outerShdw>
          </a:effectLst>
        </p:spPr>
        <p:txBody>
          <a:bodyPr vert="eaVert" wrap="square" rtlCol="0">
            <a:spAutoFit/>
          </a:bodyPr>
          <a:lstStyle/>
          <a:p>
            <a:pPr algn="ctr"/>
            <a:r>
              <a:rPr lang="zh-CN" altLang="en-US" sz="2400" dirty="0">
                <a:solidFill>
                  <a:schemeClr val="bg1"/>
                </a:solidFill>
                <a:latin typeface="隶书" panose="02010509060101010101" pitchFamily="49" charset="-122"/>
                <a:ea typeface="隶书" panose="02010509060101010101" pitchFamily="49" charset="-122"/>
              </a:rPr>
              <a:t>第四部分</a:t>
            </a:r>
          </a:p>
        </p:txBody>
      </p:sp>
      <p:sp>
        <p:nvSpPr>
          <p:cNvPr id="14" name="文本框 13"/>
          <p:cNvSpPr txBox="1"/>
          <p:nvPr/>
        </p:nvSpPr>
        <p:spPr>
          <a:xfrm>
            <a:off x="4693279" y="3215835"/>
            <a:ext cx="1046440" cy="2042795"/>
          </a:xfrm>
          <a:prstGeom prst="rect">
            <a:avLst/>
          </a:prstGeom>
          <a:noFill/>
        </p:spPr>
        <p:txBody>
          <a:bodyPr vert="eaVert" wrap="square" rtlCol="0">
            <a:spAutoFit/>
          </a:bodyPr>
          <a:lstStyle/>
          <a:p>
            <a:r>
              <a:rPr lang="en-US" altLang="zh-CN" sz="2800" kern="0" dirty="0">
                <a:latin typeface="楷体" panose="02010609060101010101" pitchFamily="49" charset="-122"/>
                <a:ea typeface="楷体" panose="02010609060101010101" pitchFamily="49" charset="-122"/>
              </a:rPr>
              <a:t>UniswapV2 </a:t>
            </a:r>
            <a:r>
              <a:rPr lang="zh-CN" altLang="en-US" sz="2800" kern="0" dirty="0">
                <a:latin typeface="楷体" panose="02010609060101010101" pitchFamily="49" charset="-122"/>
                <a:ea typeface="楷体" panose="02010609060101010101" pitchFamily="49" charset="-122"/>
              </a:rPr>
              <a:t>设计原理</a:t>
            </a:r>
          </a:p>
        </p:txBody>
      </p:sp>
      <p:sp>
        <p:nvSpPr>
          <p:cNvPr id="17" name="文本框 16"/>
          <p:cNvSpPr txBox="1"/>
          <p:nvPr/>
        </p:nvSpPr>
        <p:spPr>
          <a:xfrm>
            <a:off x="7436976" y="3215834"/>
            <a:ext cx="615553" cy="2042795"/>
          </a:xfrm>
          <a:prstGeom prst="rect">
            <a:avLst/>
          </a:prstGeom>
          <a:noFill/>
        </p:spPr>
        <p:txBody>
          <a:bodyPr vert="eaVert" wrap="square" rtlCol="0">
            <a:spAutoFit/>
          </a:bodyPr>
          <a:lstStyle/>
          <a:p>
            <a:r>
              <a:rPr lang="zh-CN" altLang="en-US" sz="2800" kern="0" dirty="0">
                <a:latin typeface="楷体" panose="02010609060101010101" pitchFamily="49" charset="-122"/>
                <a:ea typeface="楷体" panose="02010609060101010101" pitchFamily="49" charset="-122"/>
              </a:rPr>
              <a:t>代码解析</a:t>
            </a:r>
          </a:p>
        </p:txBody>
      </p:sp>
      <p:sp>
        <p:nvSpPr>
          <p:cNvPr id="26" name="文本框 25"/>
          <p:cNvSpPr txBox="1"/>
          <p:nvPr/>
        </p:nvSpPr>
        <p:spPr>
          <a:xfrm>
            <a:off x="9948802" y="3215836"/>
            <a:ext cx="615553" cy="2042795"/>
          </a:xfrm>
          <a:prstGeom prst="rect">
            <a:avLst/>
          </a:prstGeom>
          <a:noFill/>
        </p:spPr>
        <p:txBody>
          <a:bodyPr vert="eaVert" wrap="square" rtlCol="0">
            <a:spAutoFit/>
          </a:bodyPr>
          <a:lstStyle/>
          <a:p>
            <a:r>
              <a:rPr lang="zh-CN" altLang="en-US" sz="2800" kern="0" dirty="0">
                <a:latin typeface="楷体" panose="02010609060101010101" pitchFamily="49" charset="-122"/>
                <a:ea typeface="楷体" panose="02010609060101010101" pitchFamily="49" charset="-122"/>
              </a:rPr>
              <a:t>部署实操</a:t>
            </a:r>
          </a:p>
        </p:txBody>
      </p:sp>
    </p:spTree>
    <p:custDataLst>
      <p:tags r:id="rId1"/>
    </p:custDataLst>
    <p:extLst>
      <p:ext uri="{BB962C8B-B14F-4D97-AF65-F5344CB8AC3E}">
        <p14:creationId xmlns:p14="http://schemas.microsoft.com/office/powerpoint/2010/main" val="35263946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2"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right)">
                                      <p:cBhvr>
                                        <p:cTn id="19" dur="1000"/>
                                        <p:tgtEl>
                                          <p:spTgt spid="1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1500" fill="hold"/>
                                        <p:tgtEl>
                                          <p:spTgt spid="19"/>
                                        </p:tgtEl>
                                        <p:attrNameLst>
                                          <p:attrName>ppt_w</p:attrName>
                                        </p:attrNameLst>
                                      </p:cBhvr>
                                      <p:tavLst>
                                        <p:tav tm="0">
                                          <p:val>
                                            <p:fltVal val="0"/>
                                          </p:val>
                                        </p:tav>
                                        <p:tav tm="100000">
                                          <p:val>
                                            <p:strVal val="#ppt_w"/>
                                          </p:val>
                                        </p:tav>
                                      </p:tavLst>
                                    </p:anim>
                                    <p:anim calcmode="lin" valueType="num">
                                      <p:cBhvr>
                                        <p:cTn id="23" dur="1500" fill="hold"/>
                                        <p:tgtEl>
                                          <p:spTgt spid="19"/>
                                        </p:tgtEl>
                                        <p:attrNameLst>
                                          <p:attrName>ppt_h</p:attrName>
                                        </p:attrNameLst>
                                      </p:cBhvr>
                                      <p:tavLst>
                                        <p:tav tm="0">
                                          <p:val>
                                            <p:fltVal val="0"/>
                                          </p:val>
                                        </p:tav>
                                        <p:tav tm="100000">
                                          <p:val>
                                            <p:strVal val="#ppt_h"/>
                                          </p:val>
                                        </p:tav>
                                      </p:tavLst>
                                    </p:anim>
                                    <p:animEffect transition="in" filter="fade">
                                      <p:cBhvr>
                                        <p:cTn id="24" dur="1500"/>
                                        <p:tgtEl>
                                          <p:spTgt spid="19"/>
                                        </p:tgtEl>
                                      </p:cBhvr>
                                    </p:animEffect>
                                  </p:childTnLst>
                                </p:cTn>
                              </p:par>
                            </p:childTnLst>
                          </p:cTn>
                        </p:par>
                        <p:par>
                          <p:cTn id="25" fill="hold">
                            <p:stCondLst>
                              <p:cond delay="3500"/>
                            </p:stCondLst>
                            <p:childTnLst>
                              <p:par>
                                <p:cTn id="26" presetID="22" presetClass="entr" presetSubtype="2"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right)">
                                      <p:cBhvr>
                                        <p:cTn id="28" dur="1000"/>
                                        <p:tgtEl>
                                          <p:spTgt spid="20"/>
                                        </p:tgtEl>
                                      </p:cBhvr>
                                    </p:animEffect>
                                  </p:childTnLst>
                                </p:cTn>
                              </p:par>
                            </p:childTnLst>
                          </p:cTn>
                        </p:par>
                        <p:par>
                          <p:cTn id="29" fill="hold">
                            <p:stCondLst>
                              <p:cond delay="4500"/>
                            </p:stCondLst>
                            <p:childTnLst>
                              <p:par>
                                <p:cTn id="30" presetID="22" presetClass="entr" presetSubtype="2" fill="hold" grpId="0" nodeType="after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right)">
                                      <p:cBhvr>
                                        <p:cTn id="32" dur="1000"/>
                                        <p:tgtEl>
                                          <p:spTgt spid="22"/>
                                        </p:tgtEl>
                                      </p:cBhvr>
                                    </p:animEffect>
                                  </p:childTnLst>
                                </p:cTn>
                              </p:par>
                            </p:childTnLst>
                          </p:cTn>
                        </p:par>
                        <p:par>
                          <p:cTn id="33" fill="hold">
                            <p:stCondLst>
                              <p:cond delay="5500"/>
                            </p:stCondLst>
                            <p:childTnLst>
                              <p:par>
                                <p:cTn id="34" presetID="22" presetClass="entr" presetSubtype="2" fill="hold" grpId="0" nodeType="after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right)">
                                      <p:cBhvr>
                                        <p:cTn id="36" dur="1000"/>
                                        <p:tgtEl>
                                          <p:spTgt spid="24"/>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1500" fill="hold"/>
                                        <p:tgtEl>
                                          <p:spTgt spid="14"/>
                                        </p:tgtEl>
                                        <p:attrNameLst>
                                          <p:attrName>ppt_w</p:attrName>
                                        </p:attrNameLst>
                                      </p:cBhvr>
                                      <p:tavLst>
                                        <p:tav tm="0">
                                          <p:val>
                                            <p:fltVal val="0"/>
                                          </p:val>
                                        </p:tav>
                                        <p:tav tm="100000">
                                          <p:val>
                                            <p:strVal val="#ppt_w"/>
                                          </p:val>
                                        </p:tav>
                                      </p:tavLst>
                                    </p:anim>
                                    <p:anim calcmode="lin" valueType="num">
                                      <p:cBhvr>
                                        <p:cTn id="40" dur="1500" fill="hold"/>
                                        <p:tgtEl>
                                          <p:spTgt spid="14"/>
                                        </p:tgtEl>
                                        <p:attrNameLst>
                                          <p:attrName>ppt_h</p:attrName>
                                        </p:attrNameLst>
                                      </p:cBhvr>
                                      <p:tavLst>
                                        <p:tav tm="0">
                                          <p:val>
                                            <p:fltVal val="0"/>
                                          </p:val>
                                        </p:tav>
                                        <p:tav tm="100000">
                                          <p:val>
                                            <p:strVal val="#ppt_h"/>
                                          </p:val>
                                        </p:tav>
                                      </p:tavLst>
                                    </p:anim>
                                    <p:animEffect transition="in" filter="fade">
                                      <p:cBhvr>
                                        <p:cTn id="41" dur="1500"/>
                                        <p:tgtEl>
                                          <p:spTgt spid="14"/>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p:cTn id="44" dur="1500" fill="hold"/>
                                        <p:tgtEl>
                                          <p:spTgt spid="17"/>
                                        </p:tgtEl>
                                        <p:attrNameLst>
                                          <p:attrName>ppt_w</p:attrName>
                                        </p:attrNameLst>
                                      </p:cBhvr>
                                      <p:tavLst>
                                        <p:tav tm="0">
                                          <p:val>
                                            <p:fltVal val="0"/>
                                          </p:val>
                                        </p:tav>
                                        <p:tav tm="100000">
                                          <p:val>
                                            <p:strVal val="#ppt_w"/>
                                          </p:val>
                                        </p:tav>
                                      </p:tavLst>
                                    </p:anim>
                                    <p:anim calcmode="lin" valueType="num">
                                      <p:cBhvr>
                                        <p:cTn id="45" dur="1500" fill="hold"/>
                                        <p:tgtEl>
                                          <p:spTgt spid="17"/>
                                        </p:tgtEl>
                                        <p:attrNameLst>
                                          <p:attrName>ppt_h</p:attrName>
                                        </p:attrNameLst>
                                      </p:cBhvr>
                                      <p:tavLst>
                                        <p:tav tm="0">
                                          <p:val>
                                            <p:fltVal val="0"/>
                                          </p:val>
                                        </p:tav>
                                        <p:tav tm="100000">
                                          <p:val>
                                            <p:strVal val="#ppt_h"/>
                                          </p:val>
                                        </p:tav>
                                      </p:tavLst>
                                    </p:anim>
                                    <p:animEffect transition="in" filter="fade">
                                      <p:cBhvr>
                                        <p:cTn id="46" dur="1500"/>
                                        <p:tgtEl>
                                          <p:spTgt spid="17"/>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1500" fill="hold"/>
                                        <p:tgtEl>
                                          <p:spTgt spid="26"/>
                                        </p:tgtEl>
                                        <p:attrNameLst>
                                          <p:attrName>ppt_w</p:attrName>
                                        </p:attrNameLst>
                                      </p:cBhvr>
                                      <p:tavLst>
                                        <p:tav tm="0">
                                          <p:val>
                                            <p:fltVal val="0"/>
                                          </p:val>
                                        </p:tav>
                                        <p:tav tm="100000">
                                          <p:val>
                                            <p:strVal val="#ppt_w"/>
                                          </p:val>
                                        </p:tav>
                                      </p:tavLst>
                                    </p:anim>
                                    <p:anim calcmode="lin" valueType="num">
                                      <p:cBhvr>
                                        <p:cTn id="50" dur="1500" fill="hold"/>
                                        <p:tgtEl>
                                          <p:spTgt spid="26"/>
                                        </p:tgtEl>
                                        <p:attrNameLst>
                                          <p:attrName>ppt_h</p:attrName>
                                        </p:attrNameLst>
                                      </p:cBhvr>
                                      <p:tavLst>
                                        <p:tav tm="0">
                                          <p:val>
                                            <p:fltVal val="0"/>
                                          </p:val>
                                        </p:tav>
                                        <p:tav tm="100000">
                                          <p:val>
                                            <p:strVal val="#ppt_h"/>
                                          </p:val>
                                        </p:tav>
                                      </p:tavLst>
                                    </p:anim>
                                    <p:animEffect transition="in" filter="fade">
                                      <p:cBhvr>
                                        <p:cTn id="51" dur="1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8" grpId="0" animBg="1"/>
      <p:bldP spid="19" grpId="0"/>
      <p:bldP spid="20" grpId="0" animBg="1"/>
      <p:bldP spid="22" grpId="0" animBg="1"/>
      <p:bldP spid="24" grpId="0" animBg="1"/>
      <p:bldP spid="14" grpId="0"/>
      <p:bldP spid="17" grpId="0"/>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75116" t="2462" r="4234" b="56307"/>
          <a:stretch/>
        </p:blipFill>
        <p:spPr>
          <a:xfrm>
            <a:off x="4135903" y="-56551"/>
            <a:ext cx="3995224" cy="5318145"/>
          </a:xfrm>
          <a:prstGeom prst="rect">
            <a:avLst/>
          </a:prstGeom>
        </p:spPr>
      </p:pic>
      <p:sp>
        <p:nvSpPr>
          <p:cNvPr id="8" name="椭圆 7"/>
          <p:cNvSpPr/>
          <p:nvPr/>
        </p:nvSpPr>
        <p:spPr>
          <a:xfrm>
            <a:off x="5327571" y="2602521"/>
            <a:ext cx="1635155" cy="1597852"/>
          </a:xfrm>
          <a:prstGeom prst="ellipse">
            <a:avLst/>
          </a:prstGeom>
          <a:solidFill>
            <a:schemeClr val="bg1"/>
          </a:solidFill>
          <a:ln>
            <a:noFill/>
          </a:ln>
          <a:effectLst>
            <a:outerShdw blurRad="50800" dist="76200" dir="66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487184" y="2799654"/>
            <a:ext cx="1292662" cy="1287993"/>
          </a:xfrm>
          <a:prstGeom prst="rect">
            <a:avLst/>
          </a:prstGeom>
          <a:noFill/>
        </p:spPr>
        <p:txBody>
          <a:bodyPr vert="eaVert" wrap="square" rtlCol="0">
            <a:spAutoFit/>
          </a:bodyPr>
          <a:lstStyle/>
          <a:p>
            <a:pPr algn="ctr"/>
            <a:r>
              <a:rPr lang="zh-CN" altLang="en-US" sz="7200" dirty="0">
                <a:latin typeface="华文行楷" panose="02010800040101010101" pitchFamily="2" charset="-122"/>
                <a:ea typeface="华文行楷" panose="02010800040101010101" pitchFamily="2" charset="-122"/>
              </a:rPr>
              <a:t>壹</a:t>
            </a:r>
            <a:endParaRPr lang="zh-CN" altLang="en-US" sz="6000" dirty="0">
              <a:latin typeface="华文行楷" panose="02010800040101010101" pitchFamily="2" charset="-122"/>
              <a:ea typeface="华文行楷" panose="02010800040101010101" pitchFamily="2" charset="-122"/>
            </a:endParaRPr>
          </a:p>
        </p:txBody>
      </p:sp>
    </p:spTree>
    <p:custDataLst>
      <p:tags r:id="rId1"/>
    </p:custDataLst>
    <p:extLst>
      <p:ext uri="{BB962C8B-B14F-4D97-AF65-F5344CB8AC3E}">
        <p14:creationId xmlns:p14="http://schemas.microsoft.com/office/powerpoint/2010/main" val="2597823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1000"/>
                                        <p:tgtEl>
                                          <p:spTgt spid="8"/>
                                        </p:tgtEl>
                                      </p:cBhvr>
                                    </p:animEffect>
                                  </p:childTnLst>
                                </p:cTn>
                              </p:par>
                            </p:childTnLst>
                          </p:cTn>
                        </p:par>
                        <p:par>
                          <p:cTn id="14" fill="hold">
                            <p:stCondLst>
                              <p:cond delay="2000"/>
                            </p:stCondLst>
                            <p:childTnLst>
                              <p:par>
                                <p:cTn id="15" presetID="42"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C:\Users\Thinkpad\Desktop\植物\-_0047_图层-3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340948" y="3333481"/>
            <a:ext cx="2700996" cy="353858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26"/>
          <p:cNvSpPr txBox="1">
            <a:spLocks noChangeArrowheads="1"/>
          </p:cNvSpPr>
          <p:nvPr/>
        </p:nvSpPr>
        <p:spPr bwMode="auto">
          <a:xfrm>
            <a:off x="1613892" y="1754208"/>
            <a:ext cx="8682506" cy="121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50000"/>
              </a:lnSpc>
              <a:defRPr/>
            </a:pPr>
            <a:r>
              <a:rPr lang="en-US" altLang="zh-CN" sz="2000" b="1" kern="0" dirty="0" err="1">
                <a:latin typeface="隶书" panose="02010509060101010101" pitchFamily="49" charset="-122"/>
                <a:ea typeface="隶书" panose="02010509060101010101" pitchFamily="49" charset="-122"/>
              </a:rPr>
              <a:t>DeFi</a:t>
            </a:r>
            <a:r>
              <a:rPr lang="zh-CN" altLang="en-US" sz="2000" b="1" kern="0" dirty="0">
                <a:latin typeface="隶书" panose="02010509060101010101" pitchFamily="49" charset="-122"/>
                <a:ea typeface="隶书" panose="02010509060101010101" pitchFamily="49" charset="-122"/>
              </a:rPr>
              <a:t>（</a:t>
            </a:r>
            <a:r>
              <a:rPr lang="en-US" altLang="zh-CN" sz="2000" b="1" kern="0" dirty="0">
                <a:latin typeface="隶书" panose="02010509060101010101" pitchFamily="49" charset="-122"/>
                <a:ea typeface="隶书" panose="02010509060101010101" pitchFamily="49" charset="-122"/>
              </a:rPr>
              <a:t>Decentralized Finance</a:t>
            </a:r>
            <a:r>
              <a:rPr lang="zh-CN" altLang="en-US" sz="2000" b="1" kern="0" dirty="0">
                <a:latin typeface="隶书" panose="02010509060101010101" pitchFamily="49" charset="-122"/>
                <a:ea typeface="隶书" panose="02010509060101010101" pitchFamily="49" charset="-122"/>
              </a:rPr>
              <a:t>）即去中心化金融，指在</a:t>
            </a:r>
            <a:r>
              <a:rPr lang="en-US" altLang="zh-CN" sz="2000" b="1" kern="0" dirty="0">
                <a:latin typeface="隶书" panose="02010509060101010101" pitchFamily="49" charset="-122"/>
                <a:ea typeface="隶书" panose="02010509060101010101" pitchFamily="49" charset="-122"/>
              </a:rPr>
              <a:t>Eth</a:t>
            </a:r>
            <a:r>
              <a:rPr lang="zh-CN" altLang="en-US" sz="2000" b="1" kern="0" dirty="0">
                <a:latin typeface="隶书" panose="02010509060101010101" pitchFamily="49" charset="-122"/>
                <a:ea typeface="隶书" panose="02010509060101010101" pitchFamily="49" charset="-122"/>
              </a:rPr>
              <a:t>以太坊，</a:t>
            </a:r>
            <a:r>
              <a:rPr lang="en-US" altLang="zh-CN" sz="2000" b="1" kern="0" dirty="0" err="1">
                <a:latin typeface="隶书" panose="02010509060101010101" pitchFamily="49" charset="-122"/>
                <a:ea typeface="隶书" panose="02010509060101010101" pitchFamily="49" charset="-122"/>
              </a:rPr>
              <a:t>Bsc</a:t>
            </a:r>
            <a:r>
              <a:rPr lang="zh-CN" altLang="en-US" sz="2000" b="1" kern="0" dirty="0">
                <a:latin typeface="隶书" panose="02010509060101010101" pitchFamily="49" charset="-122"/>
                <a:ea typeface="隶书" panose="02010509060101010101" pitchFamily="49" charset="-122"/>
              </a:rPr>
              <a:t>币安智能链，</a:t>
            </a:r>
            <a:r>
              <a:rPr lang="en-US" altLang="zh-CN" sz="2000" b="1" kern="0" dirty="0" err="1">
                <a:latin typeface="隶书" panose="02010509060101010101" pitchFamily="49" charset="-122"/>
                <a:ea typeface="隶书" panose="02010509060101010101" pitchFamily="49" charset="-122"/>
              </a:rPr>
              <a:t>Heco</a:t>
            </a:r>
            <a:r>
              <a:rPr lang="zh-CN" altLang="en-US" sz="2000" b="1" kern="0" dirty="0">
                <a:latin typeface="隶书" panose="02010509060101010101" pitchFamily="49" charset="-122"/>
                <a:ea typeface="隶书" panose="02010509060101010101" pitchFamily="49" charset="-122"/>
              </a:rPr>
              <a:t>火币生态链，等区块链底层系统上运行的金融行为。</a:t>
            </a:r>
          </a:p>
          <a:p>
            <a:pPr eaLnBrk="1" hangingPunct="1"/>
            <a:endParaRPr lang="zh-CN" altLang="en-US" sz="1300" dirty="0">
              <a:latin typeface="隶书" panose="02010509060101010101" pitchFamily="49" charset="-122"/>
              <a:ea typeface="隶书" panose="02010509060101010101" pitchFamily="49" charset="-122"/>
            </a:endParaRPr>
          </a:p>
        </p:txBody>
      </p:sp>
      <p:grpSp>
        <p:nvGrpSpPr>
          <p:cNvPr id="6" name="组合 5"/>
          <p:cNvGrpSpPr>
            <a:grpSpLocks/>
          </p:cNvGrpSpPr>
          <p:nvPr/>
        </p:nvGrpSpPr>
        <p:grpSpPr bwMode="auto">
          <a:xfrm>
            <a:off x="1112346" y="335559"/>
            <a:ext cx="3929062" cy="1400176"/>
            <a:chOff x="0" y="0"/>
            <a:chExt cx="3929090" cy="1400182"/>
          </a:xfrm>
        </p:grpSpPr>
        <p:pic>
          <p:nvPicPr>
            <p:cNvPr id="7"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0" y="0"/>
              <a:ext cx="1166818" cy="140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2"/>
            <p:cNvSpPr txBox="1">
              <a:spLocks noChangeArrowheads="1"/>
            </p:cNvSpPr>
            <p:nvPr/>
          </p:nvSpPr>
          <p:spPr bwMode="auto">
            <a:xfrm>
              <a:off x="857256" y="338139"/>
              <a:ext cx="3071834" cy="52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800" b="1" dirty="0">
                  <a:latin typeface="隶书" panose="02010509060101010101" pitchFamily="49" charset="-122"/>
                  <a:ea typeface="隶书" panose="02010509060101010101" pitchFamily="49" charset="-122"/>
                </a:rPr>
                <a:t>什么是</a:t>
              </a:r>
              <a:r>
                <a:rPr lang="en-US" altLang="zh-CN" sz="2800" b="1" dirty="0">
                  <a:latin typeface="隶书" panose="02010509060101010101" pitchFamily="49" charset="-122"/>
                  <a:ea typeface="隶书" panose="02010509060101010101" pitchFamily="49" charset="-122"/>
                </a:rPr>
                <a:t>Defi</a:t>
              </a:r>
              <a:endParaRPr lang="zh-CN" altLang="zh-CN" sz="2800" b="1" dirty="0">
                <a:latin typeface="隶书" panose="02010509060101010101" pitchFamily="49" charset="-122"/>
                <a:ea typeface="隶书" panose="02010509060101010101" pitchFamily="49" charset="-122"/>
              </a:endParaRPr>
            </a:p>
          </p:txBody>
        </p:sp>
      </p:grpSp>
      <p:pic>
        <p:nvPicPr>
          <p:cNvPr id="11" name="图片 10"/>
          <p:cNvPicPr>
            <a:picLocks noChangeAspect="1"/>
          </p:cNvPicPr>
          <p:nvPr/>
        </p:nvPicPr>
        <p:blipFill>
          <a:blip r:embed="rId6"/>
          <a:stretch>
            <a:fillRect/>
          </a:stretch>
        </p:blipFill>
        <p:spPr>
          <a:xfrm>
            <a:off x="1212358" y="2905269"/>
            <a:ext cx="7658100" cy="3362325"/>
          </a:xfrm>
          <a:prstGeom prst="rect">
            <a:avLst/>
          </a:prstGeom>
        </p:spPr>
      </p:pic>
    </p:spTree>
    <p:custDataLst>
      <p:tags r:id="rId1"/>
    </p:custDataLst>
    <p:extLst>
      <p:ext uri="{BB962C8B-B14F-4D97-AF65-F5344CB8AC3E}">
        <p14:creationId xmlns:p14="http://schemas.microsoft.com/office/powerpoint/2010/main" val="37791748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1500"/>
                            </p:stCondLst>
                            <p:childTnLst>
                              <p:par>
                                <p:cTn id="15" presetID="2" presetClass="entr" presetSubtype="4"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27719" y="517237"/>
            <a:ext cx="3048000" cy="51699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隶书" panose="02010509060101010101" pitchFamily="49" charset="-122"/>
              <a:ea typeface="隶书" panose="02010509060101010101" pitchFamily="49" charset="-122"/>
            </a:endParaRPr>
          </a:p>
        </p:txBody>
      </p:sp>
      <p:sp>
        <p:nvSpPr>
          <p:cNvPr id="6" name="文本框 5"/>
          <p:cNvSpPr txBox="1"/>
          <p:nvPr/>
        </p:nvSpPr>
        <p:spPr>
          <a:xfrm>
            <a:off x="1205142" y="763790"/>
            <a:ext cx="3093154" cy="3884165"/>
          </a:xfrm>
          <a:prstGeom prst="rect">
            <a:avLst/>
          </a:prstGeom>
          <a:noFill/>
        </p:spPr>
        <p:txBody>
          <a:bodyPr vert="eaVert" wrap="square" rtlCol="0">
            <a:spAutoFit/>
          </a:bodyPr>
          <a:lstStyle/>
          <a:p>
            <a:pPr>
              <a:lnSpc>
                <a:spcPct val="150000"/>
              </a:lnSpc>
            </a:pPr>
            <a:r>
              <a:rPr lang="zh-CN" altLang="en-US" kern="0" dirty="0">
                <a:latin typeface="隶书" panose="02010509060101010101" pitchFamily="49" charset="-122"/>
                <a:ea typeface="隶书" panose="02010509060101010101" pitchFamily="49" charset="-122"/>
              </a:rPr>
              <a:t>指区块链上运行的</a:t>
            </a:r>
            <a:r>
              <a:rPr lang="en-US" altLang="zh-CN" kern="0" dirty="0" err="1">
                <a:latin typeface="隶书" panose="02010509060101010101" pitchFamily="49" charset="-122"/>
                <a:ea typeface="隶书" panose="02010509060101010101" pitchFamily="49" charset="-122"/>
              </a:rPr>
              <a:t>DeFi</a:t>
            </a:r>
            <a:r>
              <a:rPr lang="zh-CN" altLang="en-US" kern="0" dirty="0">
                <a:latin typeface="隶书" panose="02010509060101010101" pitchFamily="49" charset="-122"/>
                <a:ea typeface="隶书" panose="02010509060101010101" pitchFamily="49" charset="-122"/>
              </a:rPr>
              <a:t>项目在区块链网络中公开运行，且代码开源。每一笔智能合约交互和开源的代码随时可以在区块浏览器上公开查阅。链上的主流项目代码经过代码审计公司审计，避免出现后门，。大部分的传统互联网应用的代码不是全面开源的。</a:t>
            </a:r>
            <a:endParaRPr lang="en-US" altLang="zh-CN" kern="0" dirty="0">
              <a:latin typeface="隶书" panose="02010509060101010101" pitchFamily="49" charset="-122"/>
              <a:ea typeface="隶书" panose="02010509060101010101" pitchFamily="49" charset="-122"/>
            </a:endParaRPr>
          </a:p>
        </p:txBody>
      </p:sp>
      <p:sp>
        <p:nvSpPr>
          <p:cNvPr id="7" name="文本框 6"/>
          <p:cNvSpPr txBox="1"/>
          <p:nvPr/>
        </p:nvSpPr>
        <p:spPr>
          <a:xfrm>
            <a:off x="4679809" y="654474"/>
            <a:ext cx="3093154" cy="4102795"/>
          </a:xfrm>
          <a:prstGeom prst="rect">
            <a:avLst/>
          </a:prstGeom>
          <a:noFill/>
        </p:spPr>
        <p:txBody>
          <a:bodyPr vert="eaVert" wrap="square" rtlCol="0">
            <a:spAutoFit/>
          </a:bodyPr>
          <a:lstStyle/>
          <a:p>
            <a:pPr>
              <a:lnSpc>
                <a:spcPct val="150000"/>
              </a:lnSpc>
            </a:pPr>
            <a:r>
              <a:rPr lang="zh-CN" altLang="en-US" kern="0" dirty="0">
                <a:latin typeface="隶书" panose="02010509060101010101" pitchFamily="49" charset="-122"/>
                <a:ea typeface="隶书" panose="02010509060101010101" pitchFamily="49" charset="-122"/>
              </a:rPr>
              <a:t>指</a:t>
            </a:r>
            <a:r>
              <a:rPr lang="en-US" altLang="zh-CN" kern="0" dirty="0" err="1">
                <a:latin typeface="隶书" panose="02010509060101010101" pitchFamily="49" charset="-122"/>
                <a:ea typeface="隶书" panose="02010509060101010101" pitchFamily="49" charset="-122"/>
              </a:rPr>
              <a:t>DeFi</a:t>
            </a:r>
            <a:r>
              <a:rPr lang="zh-CN" altLang="en-US" kern="0" dirty="0">
                <a:latin typeface="隶书" panose="02010509060101010101" pitchFamily="49" charset="-122"/>
                <a:ea typeface="隶书" panose="02010509060101010101" pitchFamily="49" charset="-122"/>
              </a:rPr>
              <a:t>项目可以在区块链主网分布在全球的矿工节点中运行，而不像传统的互联网应用，需要在公司拥有的中心化服务器中运行。去中心化的区块链节点抗风险能力更强，只要全球还有矿机在为这条公链进行挖矿记账，区块网络就能够正常运行。</a:t>
            </a:r>
            <a:endParaRPr lang="en-US" altLang="zh-CN" kern="0" dirty="0">
              <a:latin typeface="隶书" panose="02010509060101010101" pitchFamily="49" charset="-122"/>
              <a:ea typeface="隶书" panose="02010509060101010101" pitchFamily="49" charset="-122"/>
            </a:endParaRPr>
          </a:p>
        </p:txBody>
      </p:sp>
      <p:sp>
        <p:nvSpPr>
          <p:cNvPr id="8" name="文本框 7"/>
          <p:cNvSpPr txBox="1"/>
          <p:nvPr/>
        </p:nvSpPr>
        <p:spPr>
          <a:xfrm>
            <a:off x="8204762" y="654474"/>
            <a:ext cx="3093154" cy="3887154"/>
          </a:xfrm>
          <a:prstGeom prst="rect">
            <a:avLst/>
          </a:prstGeom>
          <a:noFill/>
        </p:spPr>
        <p:txBody>
          <a:bodyPr vert="eaVert" wrap="square" rtlCol="0">
            <a:spAutoFit/>
          </a:bodyPr>
          <a:lstStyle/>
          <a:p>
            <a:pPr>
              <a:lnSpc>
                <a:spcPct val="150000"/>
              </a:lnSpc>
            </a:pPr>
            <a:r>
              <a:rPr lang="zh-CN" altLang="en-US" kern="0" dirty="0">
                <a:latin typeface="隶书" panose="02010509060101010101" pitchFamily="49" charset="-122"/>
                <a:ea typeface="隶书" panose="02010509060101010101" pitchFamily="49" charset="-122"/>
              </a:rPr>
              <a:t>大部分头部区块链网络应用都采用去中心化自治来进行项目的重大事项和发展路径管理。任何社区成员都可以发起提案，持有数字资产的所有用户可以根据持仓量投票决定项目的发展方向。</a:t>
            </a:r>
            <a:r>
              <a:rPr lang="en-US" altLang="zh-CN" kern="0" dirty="0">
                <a:latin typeface="隶书" panose="02010509060101010101" pitchFamily="49" charset="-122"/>
                <a:ea typeface="隶书" panose="02010509060101010101" pitchFamily="49" charset="-122"/>
              </a:rPr>
              <a:t>DAO</a:t>
            </a:r>
            <a:r>
              <a:rPr lang="zh-CN" altLang="en-US" kern="0" dirty="0">
                <a:latin typeface="隶书" panose="02010509060101010101" pitchFamily="49" charset="-122"/>
                <a:ea typeface="隶书" panose="02010509060101010101" pitchFamily="49" charset="-122"/>
              </a:rPr>
              <a:t>类似于</a:t>
            </a:r>
            <a:r>
              <a:rPr lang="en-US" altLang="zh-CN" kern="0" dirty="0">
                <a:latin typeface="隶书" panose="02010509060101010101" pitchFamily="49" charset="-122"/>
                <a:ea typeface="隶书" panose="02010509060101010101" pitchFamily="49" charset="-122"/>
              </a:rPr>
              <a:t>24</a:t>
            </a:r>
            <a:r>
              <a:rPr lang="zh-CN" altLang="en-US" kern="0" dirty="0">
                <a:latin typeface="隶书" panose="02010509060101010101" pitchFamily="49" charset="-122"/>
                <a:ea typeface="隶书" panose="02010509060101010101" pitchFamily="49" charset="-122"/>
              </a:rPr>
              <a:t>小时</a:t>
            </a:r>
            <a:r>
              <a:rPr lang="en-US" altLang="zh-CN" kern="0" dirty="0">
                <a:latin typeface="隶书" panose="02010509060101010101" pitchFamily="49" charset="-122"/>
                <a:ea typeface="隶书" panose="02010509060101010101" pitchFamily="49" charset="-122"/>
              </a:rPr>
              <a:t>365</a:t>
            </a:r>
            <a:r>
              <a:rPr lang="zh-CN" altLang="en-US" kern="0" dirty="0">
                <a:latin typeface="隶书" panose="02010509060101010101" pitchFamily="49" charset="-122"/>
                <a:ea typeface="隶书" panose="02010509060101010101" pitchFamily="49" charset="-122"/>
              </a:rPr>
              <a:t>天不间断，随时发起的股东大会。</a:t>
            </a:r>
            <a:endParaRPr lang="en-US" altLang="zh-CN" kern="0" dirty="0">
              <a:latin typeface="隶书" panose="02010509060101010101" pitchFamily="49" charset="-122"/>
              <a:ea typeface="隶书" panose="02010509060101010101" pitchFamily="49" charset="-122"/>
            </a:endParaRPr>
          </a:p>
        </p:txBody>
      </p:sp>
      <p:sp>
        <p:nvSpPr>
          <p:cNvPr id="9" name="矩形 8"/>
          <p:cNvSpPr/>
          <p:nvPr/>
        </p:nvSpPr>
        <p:spPr>
          <a:xfrm>
            <a:off x="1487055" y="4866799"/>
            <a:ext cx="2364592" cy="556591"/>
          </a:xfrm>
          <a:prstGeom prst="rect">
            <a:avLst/>
          </a:prstGeom>
          <a:solidFill>
            <a:schemeClr val="tx1"/>
          </a:solidFill>
          <a:ln>
            <a:solidFill>
              <a:schemeClr val="bg1"/>
            </a:solidFill>
          </a:ln>
          <a:effectLst>
            <a:outerShdw blurRad="50800" dist="254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代码中立开源</a:t>
            </a:r>
            <a:endParaRPr lang="zh-CN" altLang="en-US" sz="2800" dirty="0">
              <a:solidFill>
                <a:schemeClr val="bg1"/>
              </a:solidFill>
              <a:latin typeface="隶书" panose="02010509060101010101" pitchFamily="49" charset="-122"/>
              <a:ea typeface="隶书" panose="02010509060101010101" pitchFamily="49" charset="-122"/>
            </a:endParaRPr>
          </a:p>
        </p:txBody>
      </p:sp>
      <p:sp>
        <p:nvSpPr>
          <p:cNvPr id="10" name="矩形 9"/>
          <p:cNvSpPr/>
          <p:nvPr/>
        </p:nvSpPr>
        <p:spPr>
          <a:xfrm>
            <a:off x="5089237" y="4866798"/>
            <a:ext cx="2503054" cy="556591"/>
          </a:xfrm>
          <a:prstGeom prst="rect">
            <a:avLst/>
          </a:prstGeom>
          <a:solidFill>
            <a:schemeClr val="tx1"/>
          </a:solidFill>
          <a:ln>
            <a:solidFill>
              <a:schemeClr val="bg1"/>
            </a:solidFill>
          </a:ln>
          <a:effectLst>
            <a:outerShdw blurRad="50800" dist="254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去中心化运行</a:t>
            </a:r>
            <a:endParaRPr lang="zh-CN" altLang="en-US" sz="2800" dirty="0">
              <a:solidFill>
                <a:schemeClr val="bg1"/>
              </a:solidFill>
              <a:latin typeface="隶书" panose="02010509060101010101" pitchFamily="49" charset="-122"/>
              <a:ea typeface="隶书" panose="02010509060101010101" pitchFamily="49" charset="-122"/>
            </a:endParaRPr>
          </a:p>
        </p:txBody>
      </p:sp>
      <p:sp>
        <p:nvSpPr>
          <p:cNvPr id="11" name="矩形 10"/>
          <p:cNvSpPr/>
          <p:nvPr/>
        </p:nvSpPr>
        <p:spPr>
          <a:xfrm>
            <a:off x="8423647" y="4866797"/>
            <a:ext cx="2475262" cy="556591"/>
          </a:xfrm>
          <a:prstGeom prst="rect">
            <a:avLst/>
          </a:prstGeom>
          <a:solidFill>
            <a:schemeClr val="tx1"/>
          </a:solidFill>
          <a:ln>
            <a:solidFill>
              <a:schemeClr val="bg1"/>
            </a:solidFill>
          </a:ln>
          <a:effectLst>
            <a:outerShdw blurRad="50800" dist="25400" dir="5400000" sx="101000" sy="10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去中心化自治</a:t>
            </a:r>
            <a:endParaRPr lang="zh-CN" altLang="en-US" sz="2800" dirty="0">
              <a:solidFill>
                <a:schemeClr val="bg1"/>
              </a:solidFill>
              <a:latin typeface="隶书" panose="02010509060101010101" pitchFamily="49" charset="-122"/>
              <a:ea typeface="隶书" panose="02010509060101010101" pitchFamily="49" charset="-122"/>
            </a:endParaRPr>
          </a:p>
        </p:txBody>
      </p:sp>
      <p:sp>
        <p:nvSpPr>
          <p:cNvPr id="12" name="矩形 11"/>
          <p:cNvSpPr/>
          <p:nvPr/>
        </p:nvSpPr>
        <p:spPr>
          <a:xfrm>
            <a:off x="4724963" y="517237"/>
            <a:ext cx="3048000" cy="51699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隶书" panose="02010509060101010101" pitchFamily="49" charset="-122"/>
              <a:ea typeface="隶书" panose="02010509060101010101" pitchFamily="49" charset="-122"/>
            </a:endParaRPr>
          </a:p>
        </p:txBody>
      </p:sp>
      <p:sp>
        <p:nvSpPr>
          <p:cNvPr id="13" name="矩形 12"/>
          <p:cNvSpPr/>
          <p:nvPr/>
        </p:nvSpPr>
        <p:spPr>
          <a:xfrm>
            <a:off x="8137237" y="489528"/>
            <a:ext cx="3048000" cy="516999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隶书" panose="02010509060101010101" pitchFamily="49" charset="-122"/>
              <a:ea typeface="隶书" panose="02010509060101010101" pitchFamily="49" charset="-122"/>
            </a:endParaRPr>
          </a:p>
        </p:txBody>
      </p:sp>
    </p:spTree>
    <p:custDataLst>
      <p:tags r:id="rId1"/>
    </p:custDataLst>
    <p:extLst>
      <p:ext uri="{BB962C8B-B14F-4D97-AF65-F5344CB8AC3E}">
        <p14:creationId xmlns:p14="http://schemas.microsoft.com/office/powerpoint/2010/main" val="13271911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10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10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1000"/>
                                        <p:tgtEl>
                                          <p:spTgt spid="1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1000"/>
                                        <p:tgtEl>
                                          <p:spTgt spid="7"/>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1000"/>
                                        <p:tgtEl>
                                          <p:spTgt spid="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1000"/>
                                        <p:tgtEl>
                                          <p:spTgt spid="11"/>
                                        </p:tgtEl>
                                      </p:cBhvr>
                                    </p:animEffect>
                                  </p:childTnLst>
                                </p:cTn>
                              </p:par>
                            </p:childTnLst>
                          </p:cTn>
                        </p:par>
                        <p:par>
                          <p:cTn id="23" fill="hold">
                            <p:stCondLst>
                              <p:cond delay="1000"/>
                            </p:stCondLst>
                            <p:childTnLst>
                              <p:par>
                                <p:cTn id="24" presetID="22" presetClass="entr" presetSubtype="4"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00"/>
                                        <p:tgtEl>
                                          <p:spTgt spid="5"/>
                                        </p:tgtEl>
                                      </p:cBhvr>
                                    </p:animEffect>
                                  </p:childTnLst>
                                </p:cTn>
                              </p:par>
                            </p:childTnLst>
                          </p:cTn>
                        </p:par>
                        <p:par>
                          <p:cTn id="27" fill="hold">
                            <p:stCondLst>
                              <p:cond delay="1500"/>
                            </p:stCondLst>
                            <p:childTnLst>
                              <p:par>
                                <p:cTn id="28" presetID="22" presetClass="entr" presetSubtype="4"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childTnLst>
                          </p:cTn>
                        </p:par>
                        <p:par>
                          <p:cTn id="31" fill="hold">
                            <p:stCondLst>
                              <p:cond delay="2000"/>
                            </p:stCondLst>
                            <p:childTnLst>
                              <p:par>
                                <p:cTn id="32" presetID="22" presetClass="entr" presetSubtype="4"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animBg="1"/>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l="75116" t="2462" r="4234" b="56307"/>
          <a:stretch/>
        </p:blipFill>
        <p:spPr>
          <a:xfrm>
            <a:off x="4135903" y="-56551"/>
            <a:ext cx="3995224" cy="5318145"/>
          </a:xfrm>
          <a:prstGeom prst="rect">
            <a:avLst/>
          </a:prstGeom>
        </p:spPr>
      </p:pic>
      <p:sp>
        <p:nvSpPr>
          <p:cNvPr id="8" name="椭圆 7"/>
          <p:cNvSpPr/>
          <p:nvPr/>
        </p:nvSpPr>
        <p:spPr>
          <a:xfrm>
            <a:off x="5327571" y="2602521"/>
            <a:ext cx="1635155" cy="1597852"/>
          </a:xfrm>
          <a:prstGeom prst="ellipse">
            <a:avLst/>
          </a:prstGeom>
          <a:solidFill>
            <a:schemeClr val="bg1"/>
          </a:solidFill>
          <a:ln>
            <a:noFill/>
          </a:ln>
          <a:effectLst>
            <a:outerShdw blurRad="50800" dist="76200" dir="66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671850" y="2799654"/>
            <a:ext cx="1107996" cy="1287993"/>
          </a:xfrm>
          <a:prstGeom prst="rect">
            <a:avLst/>
          </a:prstGeom>
          <a:noFill/>
        </p:spPr>
        <p:txBody>
          <a:bodyPr vert="eaVert" wrap="square" rtlCol="0">
            <a:spAutoFit/>
          </a:bodyPr>
          <a:lstStyle/>
          <a:p>
            <a:pPr algn="ctr"/>
            <a:r>
              <a:rPr lang="zh-CN" altLang="en-US" sz="7200" dirty="0">
                <a:latin typeface="华文行楷" panose="02010800040101010101" pitchFamily="2" charset="-122"/>
                <a:ea typeface="华文行楷" panose="02010800040101010101" pitchFamily="2" charset="-122"/>
              </a:rPr>
              <a:t>贰</a:t>
            </a:r>
            <a:endParaRPr lang="zh-CN" altLang="en-US" sz="6000" dirty="0">
              <a:latin typeface="华文行楷" panose="02010800040101010101" pitchFamily="2" charset="-122"/>
              <a:ea typeface="华文行楷" panose="02010800040101010101" pitchFamily="2" charset="-122"/>
            </a:endParaRPr>
          </a:p>
        </p:txBody>
      </p:sp>
    </p:spTree>
    <p:custDataLst>
      <p:tags r:id="rId1"/>
    </p:custDataLst>
    <p:extLst>
      <p:ext uri="{BB962C8B-B14F-4D97-AF65-F5344CB8AC3E}">
        <p14:creationId xmlns:p14="http://schemas.microsoft.com/office/powerpoint/2010/main" val="1213718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1000"/>
                                        <p:tgtEl>
                                          <p:spTgt spid="8"/>
                                        </p:tgtEl>
                                      </p:cBhvr>
                                    </p:animEffect>
                                  </p:childTnLst>
                                </p:cTn>
                              </p:par>
                            </p:childTnLst>
                          </p:cTn>
                        </p:par>
                        <p:par>
                          <p:cTn id="14" fill="hold">
                            <p:stCondLst>
                              <p:cond delay="2000"/>
                            </p:stCondLst>
                            <p:childTnLst>
                              <p:par>
                                <p:cTn id="15" presetID="42"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0"/>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33485" y="415636"/>
            <a:ext cx="2236187" cy="1418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a:spLocks noChangeArrowheads="1"/>
          </p:cNvSpPr>
          <p:nvPr/>
        </p:nvSpPr>
        <p:spPr bwMode="auto">
          <a:xfrm>
            <a:off x="1285951" y="713746"/>
            <a:ext cx="19837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dirty="0">
                <a:solidFill>
                  <a:schemeClr val="bg1"/>
                </a:solidFill>
                <a:latin typeface="隶书" panose="02010509060101010101" pitchFamily="49" charset="-122"/>
                <a:ea typeface="隶书" panose="02010509060101010101" pitchFamily="49" charset="-122"/>
              </a:rPr>
              <a:t>桃源村</a:t>
            </a:r>
            <a:endParaRPr lang="zh-CN" altLang="zh-CN" sz="4000" dirty="0">
              <a:solidFill>
                <a:schemeClr val="bg1"/>
              </a:solidFill>
              <a:latin typeface="隶书" panose="02010509060101010101" pitchFamily="49" charset="-122"/>
              <a:ea typeface="隶书" panose="02010509060101010101" pitchFamily="49" charset="-122"/>
            </a:endParaRPr>
          </a:p>
        </p:txBody>
      </p:sp>
      <p:sp>
        <p:nvSpPr>
          <p:cNvPr id="14" name="文本框 45"/>
          <p:cNvSpPr txBox="1">
            <a:spLocks noChangeArrowheads="1"/>
          </p:cNvSpPr>
          <p:nvPr/>
        </p:nvSpPr>
        <p:spPr bwMode="auto">
          <a:xfrm>
            <a:off x="7035165" y="2713326"/>
            <a:ext cx="14161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latin typeface="隶书" panose="02010509060101010101" pitchFamily="49" charset="-122"/>
                <a:ea typeface="隶书" panose="02010509060101010101" pitchFamily="49" charset="-122"/>
              </a:rPr>
              <a:t>欧阳岩</a:t>
            </a:r>
            <a:endParaRPr lang="zh-CN" altLang="zh-CN" sz="2400" b="1" dirty="0">
              <a:latin typeface="隶书" panose="02010509060101010101" pitchFamily="49" charset="-122"/>
              <a:ea typeface="隶书" panose="02010509060101010101" pitchFamily="49" charset="-122"/>
            </a:endParaRPr>
          </a:p>
        </p:txBody>
      </p:sp>
      <p:sp>
        <p:nvSpPr>
          <p:cNvPr id="18" name="文本框 45"/>
          <p:cNvSpPr txBox="1">
            <a:spLocks noChangeArrowheads="1"/>
          </p:cNvSpPr>
          <p:nvPr/>
        </p:nvSpPr>
        <p:spPr bwMode="auto">
          <a:xfrm>
            <a:off x="2943132" y="2709375"/>
            <a:ext cx="1190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400" b="1" dirty="0">
                <a:latin typeface="隶书" panose="02010509060101010101" pitchFamily="49" charset="-122"/>
                <a:ea typeface="隶书" panose="02010509060101010101" pitchFamily="49" charset="-122"/>
              </a:rPr>
              <a:t>司空昊</a:t>
            </a:r>
            <a:endParaRPr lang="zh-CN" altLang="zh-CN" sz="2400" b="1" dirty="0">
              <a:latin typeface="隶书" panose="02010509060101010101" pitchFamily="49" charset="-122"/>
              <a:ea typeface="隶书" panose="02010509060101010101" pitchFamily="49" charset="-122"/>
            </a:endParaRPr>
          </a:p>
        </p:txBody>
      </p:sp>
      <p:sp>
        <p:nvSpPr>
          <p:cNvPr id="21" name="文本框 49"/>
          <p:cNvSpPr txBox="1">
            <a:spLocks noChangeArrowheads="1"/>
          </p:cNvSpPr>
          <p:nvPr/>
        </p:nvSpPr>
        <p:spPr bwMode="auto">
          <a:xfrm>
            <a:off x="2277811" y="4046511"/>
            <a:ext cx="2295851"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zh-CN" altLang="en-US" sz="2400" kern="0" dirty="0">
                <a:latin typeface="隶书" panose="02010509060101010101" pitchFamily="49" charset="-122"/>
                <a:ea typeface="隶书" panose="02010509060101010101" pitchFamily="49" charset="-122"/>
              </a:rPr>
              <a:t>今天想吃鸡，可我只有猪肉！</a:t>
            </a:r>
            <a:endParaRPr lang="zh-CN" altLang="en-US" sz="2400" dirty="0">
              <a:latin typeface="隶书" panose="02010509060101010101" pitchFamily="49" charset="-122"/>
              <a:ea typeface="隶书" panose="02010509060101010101" pitchFamily="49" charset="-122"/>
            </a:endParaRPr>
          </a:p>
        </p:txBody>
      </p:sp>
      <p:pic>
        <p:nvPicPr>
          <p:cNvPr id="2" name="图片 1"/>
          <p:cNvPicPr>
            <a:picLocks noChangeAspect="1"/>
          </p:cNvPicPr>
          <p:nvPr/>
        </p:nvPicPr>
        <p:blipFill>
          <a:blip r:embed="rId5"/>
          <a:stretch>
            <a:fillRect/>
          </a:stretch>
        </p:blipFill>
        <p:spPr>
          <a:xfrm>
            <a:off x="2058223" y="2346002"/>
            <a:ext cx="952831" cy="1200762"/>
          </a:xfrm>
          <a:prstGeom prst="rect">
            <a:avLst/>
          </a:prstGeom>
        </p:spPr>
      </p:pic>
      <p:pic>
        <p:nvPicPr>
          <p:cNvPr id="23" name="图片 22"/>
          <p:cNvPicPr>
            <a:picLocks noChangeAspect="1"/>
          </p:cNvPicPr>
          <p:nvPr/>
        </p:nvPicPr>
        <p:blipFill>
          <a:blip r:embed="rId6"/>
          <a:stretch>
            <a:fillRect/>
          </a:stretch>
        </p:blipFill>
        <p:spPr>
          <a:xfrm>
            <a:off x="8329977" y="2299664"/>
            <a:ext cx="1016875" cy="1319517"/>
          </a:xfrm>
          <a:prstGeom prst="rect">
            <a:avLst/>
          </a:prstGeom>
        </p:spPr>
      </p:pic>
      <p:sp>
        <p:nvSpPr>
          <p:cNvPr id="24" name="文本框 49"/>
          <p:cNvSpPr txBox="1">
            <a:spLocks noChangeArrowheads="1"/>
          </p:cNvSpPr>
          <p:nvPr/>
        </p:nvSpPr>
        <p:spPr bwMode="auto">
          <a:xfrm>
            <a:off x="6879618" y="4046511"/>
            <a:ext cx="314330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zh-CN" altLang="en-US" sz="2400" kern="0" dirty="0">
                <a:latin typeface="隶书" panose="02010509060101010101" pitchFamily="49" charset="-122"/>
                <a:ea typeface="隶书" panose="02010509060101010101" pitchFamily="49" charset="-122"/>
              </a:rPr>
              <a:t>非常想吃红烧肉，可家里只有养鸡场！</a:t>
            </a:r>
            <a:endParaRPr lang="zh-CN" altLang="en-US" sz="2400" dirty="0">
              <a:latin typeface="隶书" panose="02010509060101010101" pitchFamily="49" charset="-122"/>
              <a:ea typeface="隶书" panose="02010509060101010101" pitchFamily="49" charset="-122"/>
            </a:endParaRPr>
          </a:p>
        </p:txBody>
      </p:sp>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3110" y="4966296"/>
            <a:ext cx="1559217" cy="1485670"/>
          </a:xfrm>
          <a:prstGeom prst="rect">
            <a:avLst/>
          </a:prstGeom>
        </p:spPr>
      </p:pic>
      <p:sp>
        <p:nvSpPr>
          <p:cNvPr id="27" name="文本框 49"/>
          <p:cNvSpPr txBox="1">
            <a:spLocks noChangeArrowheads="1"/>
          </p:cNvSpPr>
          <p:nvPr/>
        </p:nvSpPr>
        <p:spPr bwMode="auto">
          <a:xfrm>
            <a:off x="5025011" y="5246840"/>
            <a:ext cx="135731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en-US" altLang="zh-CN" sz="3200" dirty="0">
                <a:solidFill>
                  <a:schemeClr val="bg1"/>
                </a:solidFill>
                <a:latin typeface="隶书" panose="02010509060101010101" pitchFamily="49" charset="-122"/>
                <a:ea typeface="隶书" panose="02010509060101010101" pitchFamily="49" charset="-122"/>
              </a:rPr>
              <a:t>swap</a:t>
            </a:r>
            <a:endParaRPr lang="zh-CN" altLang="en-US" sz="3200" dirty="0">
              <a:solidFill>
                <a:schemeClr val="bg1"/>
              </a:solidFill>
              <a:latin typeface="隶书" panose="02010509060101010101" pitchFamily="49" charset="-122"/>
              <a:ea typeface="隶书" panose="02010509060101010101" pitchFamily="49" charset="-122"/>
            </a:endParaRPr>
          </a:p>
        </p:txBody>
      </p:sp>
      <p:sp>
        <p:nvSpPr>
          <p:cNvPr id="31" name="文本框 30"/>
          <p:cNvSpPr txBox="1"/>
          <p:nvPr/>
        </p:nvSpPr>
        <p:spPr>
          <a:xfrm>
            <a:off x="249659" y="2167233"/>
            <a:ext cx="1015663" cy="3777301"/>
          </a:xfrm>
          <a:prstGeom prst="rect">
            <a:avLst/>
          </a:prstGeom>
          <a:noFill/>
        </p:spPr>
        <p:txBody>
          <a:bodyPr vert="eaVert" wrap="square" rtlCol="0">
            <a:spAutoFit/>
          </a:bodyPr>
          <a:lstStyle/>
          <a:p>
            <a:r>
              <a:rPr lang="en-US" altLang="zh-CN" sz="5400" dirty="0">
                <a:latin typeface="华文行楷" panose="02010800040101010101" pitchFamily="2" charset="-122"/>
                <a:ea typeface="华文行楷" panose="02010800040101010101" pitchFamily="2" charset="-122"/>
              </a:rPr>
              <a:t>[</a:t>
            </a:r>
            <a:r>
              <a:rPr lang="zh-CN" altLang="en-US" sz="5400" dirty="0">
                <a:latin typeface="华文行楷" panose="02010800040101010101" pitchFamily="2" charset="-122"/>
                <a:ea typeface="华文行楷" panose="02010800040101010101" pitchFamily="2" charset="-122"/>
              </a:rPr>
              <a:t>情景一</a:t>
            </a:r>
            <a:r>
              <a:rPr lang="en-US" altLang="zh-CN" sz="5400" dirty="0">
                <a:latin typeface="华文行楷" panose="02010800040101010101" pitchFamily="2" charset="-122"/>
                <a:ea typeface="华文行楷" panose="02010800040101010101" pitchFamily="2" charset="-122"/>
              </a:rPr>
              <a:t>]</a:t>
            </a:r>
            <a:endParaRPr lang="zh-CN" altLang="en-US" sz="4400" dirty="0">
              <a:latin typeface="华文行楷" panose="02010800040101010101" pitchFamily="2" charset="-122"/>
              <a:ea typeface="华文行楷" panose="02010800040101010101" pitchFamily="2" charset="-122"/>
            </a:endParaRPr>
          </a:p>
        </p:txBody>
      </p:sp>
    </p:spTree>
    <p:custDataLst>
      <p:tags r:id="rId1"/>
    </p:custDataLst>
    <p:extLst>
      <p:ext uri="{BB962C8B-B14F-4D97-AF65-F5344CB8AC3E}">
        <p14:creationId xmlns:p14="http://schemas.microsoft.com/office/powerpoint/2010/main" val="3573973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175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175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175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1750"/>
                                        <p:tgtEl>
                                          <p:spTgt spid="2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inVertical)">
                                      <p:cBhvr>
                                        <p:cTn id="19" dur="1750"/>
                                        <p:tgtEl>
                                          <p:spTgt spid="1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inVertical)">
                                      <p:cBhvr>
                                        <p:cTn id="22" dur="1750"/>
                                        <p:tgtEl>
                                          <p:spTgt spid="2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arn(inVertical)">
                                      <p:cBhvr>
                                        <p:cTn id="25" dur="1750"/>
                                        <p:tgtEl>
                                          <p:spTgt spid="27"/>
                                        </p:tgtEl>
                                      </p:cBhvr>
                                    </p:animEffect>
                                  </p:childTnLst>
                                </p:cTn>
                              </p:par>
                            </p:childTnLst>
                          </p:cTn>
                        </p:par>
                        <p:par>
                          <p:cTn id="26" fill="hold">
                            <p:stCondLst>
                              <p:cond delay="1750"/>
                            </p:stCondLst>
                            <p:childTnLst>
                              <p:par>
                                <p:cTn id="27" presetID="2" presetClass="entr" presetSubtype="4"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1000" fill="hold"/>
                                        <p:tgtEl>
                                          <p:spTgt spid="31"/>
                                        </p:tgtEl>
                                        <p:attrNameLst>
                                          <p:attrName>ppt_x</p:attrName>
                                        </p:attrNameLst>
                                      </p:cBhvr>
                                      <p:tavLst>
                                        <p:tav tm="0">
                                          <p:val>
                                            <p:strVal val="#ppt_x"/>
                                          </p:val>
                                        </p:tav>
                                        <p:tav tm="100000">
                                          <p:val>
                                            <p:strVal val="#ppt_x"/>
                                          </p:val>
                                        </p:tav>
                                      </p:tavLst>
                                    </p:anim>
                                    <p:anim calcmode="lin" valueType="num">
                                      <p:cBhvr additive="base">
                                        <p:cTn id="30" dur="1000" fill="hold"/>
                                        <p:tgtEl>
                                          <p:spTgt spid="3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par>
                          <p:cTn id="37" fill="hold">
                            <p:stCondLst>
                              <p:cond delay="2750"/>
                            </p:stCondLst>
                            <p:childTnLst>
                              <p:par>
                                <p:cTn id="38" presetID="1" presetClass="entr" presetSubtype="0"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par>
                          <p:cTn id="40" fill="hold">
                            <p:stCondLst>
                              <p:cond delay="2750"/>
                            </p:stCondLst>
                            <p:childTnLst>
                              <p:par>
                                <p:cTn id="41" presetID="1"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par>
                          <p:cTn id="43" fill="hold">
                            <p:stCondLst>
                              <p:cond delay="2750"/>
                            </p:stCondLst>
                            <p:childTnLst>
                              <p:par>
                                <p:cTn id="44" presetID="1" presetClass="entr" presetSubtype="0"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8" grpId="0"/>
      <p:bldP spid="21" grpId="0"/>
      <p:bldP spid="24" grpId="0"/>
      <p:bldP spid="27"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20"/>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33485" y="415636"/>
            <a:ext cx="2236187" cy="1418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a:spLocks noChangeArrowheads="1"/>
          </p:cNvSpPr>
          <p:nvPr/>
        </p:nvSpPr>
        <p:spPr bwMode="auto">
          <a:xfrm>
            <a:off x="1285951" y="713746"/>
            <a:ext cx="198372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4000" dirty="0">
                <a:solidFill>
                  <a:schemeClr val="bg1"/>
                </a:solidFill>
                <a:latin typeface="隶书" panose="02010509060101010101" pitchFamily="49" charset="-122"/>
                <a:ea typeface="隶书" panose="02010509060101010101" pitchFamily="49" charset="-122"/>
              </a:rPr>
              <a:t>桃源村</a:t>
            </a:r>
            <a:endParaRPr lang="zh-CN" altLang="zh-CN" sz="4000" dirty="0">
              <a:solidFill>
                <a:schemeClr val="bg1"/>
              </a:solidFill>
              <a:latin typeface="隶书" panose="02010509060101010101" pitchFamily="49" charset="-122"/>
              <a:ea typeface="隶书" panose="02010509060101010101" pitchFamily="49" charset="-122"/>
            </a:endParaRPr>
          </a:p>
        </p:txBody>
      </p:sp>
      <p:sp>
        <p:nvSpPr>
          <p:cNvPr id="14" name="文本框 45"/>
          <p:cNvSpPr txBox="1">
            <a:spLocks noChangeArrowheads="1"/>
          </p:cNvSpPr>
          <p:nvPr/>
        </p:nvSpPr>
        <p:spPr bwMode="auto">
          <a:xfrm>
            <a:off x="7035165" y="2713326"/>
            <a:ext cx="14161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b="1" dirty="0">
                <a:latin typeface="隶书" panose="02010509060101010101" pitchFamily="49" charset="-122"/>
                <a:ea typeface="隶书" panose="02010509060101010101" pitchFamily="49" charset="-122"/>
              </a:rPr>
              <a:t>欧阳岩</a:t>
            </a:r>
            <a:endParaRPr lang="zh-CN" altLang="zh-CN" sz="2400" b="1" dirty="0">
              <a:latin typeface="隶书" panose="02010509060101010101" pitchFamily="49" charset="-122"/>
              <a:ea typeface="隶书" panose="02010509060101010101" pitchFamily="49" charset="-122"/>
            </a:endParaRPr>
          </a:p>
        </p:txBody>
      </p:sp>
      <p:sp>
        <p:nvSpPr>
          <p:cNvPr id="18" name="文本框 45"/>
          <p:cNvSpPr txBox="1">
            <a:spLocks noChangeArrowheads="1"/>
          </p:cNvSpPr>
          <p:nvPr/>
        </p:nvSpPr>
        <p:spPr bwMode="auto">
          <a:xfrm>
            <a:off x="2943132" y="2709375"/>
            <a:ext cx="11909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400" b="1" dirty="0">
                <a:latin typeface="隶书" panose="02010509060101010101" pitchFamily="49" charset="-122"/>
                <a:ea typeface="隶书" panose="02010509060101010101" pitchFamily="49" charset="-122"/>
              </a:rPr>
              <a:t>司空昊</a:t>
            </a:r>
            <a:endParaRPr lang="zh-CN" altLang="zh-CN" sz="2400" b="1" dirty="0">
              <a:latin typeface="隶书" panose="02010509060101010101" pitchFamily="49" charset="-122"/>
              <a:ea typeface="隶书" panose="02010509060101010101" pitchFamily="49" charset="-122"/>
            </a:endParaRPr>
          </a:p>
        </p:txBody>
      </p:sp>
      <p:sp>
        <p:nvSpPr>
          <p:cNvPr id="21" name="文本框 49"/>
          <p:cNvSpPr txBox="1">
            <a:spLocks noChangeArrowheads="1"/>
          </p:cNvSpPr>
          <p:nvPr/>
        </p:nvSpPr>
        <p:spPr bwMode="auto">
          <a:xfrm>
            <a:off x="2277811" y="4046511"/>
            <a:ext cx="2295851" cy="111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zh-CN" altLang="en-US" sz="2400" kern="0" dirty="0">
                <a:latin typeface="隶书" panose="02010509060101010101" pitchFamily="49" charset="-122"/>
                <a:ea typeface="隶书" panose="02010509060101010101" pitchFamily="49" charset="-122"/>
              </a:rPr>
              <a:t>今天想吃鸡，可我只有猪肉！</a:t>
            </a:r>
            <a:endParaRPr lang="zh-CN" altLang="en-US" sz="2400" dirty="0">
              <a:latin typeface="隶书" panose="02010509060101010101" pitchFamily="49" charset="-122"/>
              <a:ea typeface="隶书" panose="02010509060101010101" pitchFamily="49" charset="-122"/>
            </a:endParaRPr>
          </a:p>
        </p:txBody>
      </p:sp>
      <p:pic>
        <p:nvPicPr>
          <p:cNvPr id="2" name="图片 1"/>
          <p:cNvPicPr>
            <a:picLocks noChangeAspect="1"/>
          </p:cNvPicPr>
          <p:nvPr/>
        </p:nvPicPr>
        <p:blipFill>
          <a:blip r:embed="rId5"/>
          <a:stretch>
            <a:fillRect/>
          </a:stretch>
        </p:blipFill>
        <p:spPr>
          <a:xfrm>
            <a:off x="2058223" y="2346002"/>
            <a:ext cx="952831" cy="1200762"/>
          </a:xfrm>
          <a:prstGeom prst="rect">
            <a:avLst/>
          </a:prstGeom>
        </p:spPr>
      </p:pic>
      <p:pic>
        <p:nvPicPr>
          <p:cNvPr id="23" name="图片 22"/>
          <p:cNvPicPr>
            <a:picLocks noChangeAspect="1"/>
          </p:cNvPicPr>
          <p:nvPr/>
        </p:nvPicPr>
        <p:blipFill>
          <a:blip r:embed="rId6"/>
          <a:stretch>
            <a:fillRect/>
          </a:stretch>
        </p:blipFill>
        <p:spPr>
          <a:xfrm>
            <a:off x="8329977" y="2299664"/>
            <a:ext cx="1016875" cy="1319517"/>
          </a:xfrm>
          <a:prstGeom prst="rect">
            <a:avLst/>
          </a:prstGeom>
        </p:spPr>
      </p:pic>
      <p:sp>
        <p:nvSpPr>
          <p:cNvPr id="24" name="文本框 49"/>
          <p:cNvSpPr txBox="1">
            <a:spLocks noChangeArrowheads="1"/>
          </p:cNvSpPr>
          <p:nvPr/>
        </p:nvSpPr>
        <p:spPr bwMode="auto">
          <a:xfrm>
            <a:off x="6879618" y="4046511"/>
            <a:ext cx="3143308"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zh-CN" altLang="en-US" sz="2400" kern="0" dirty="0">
                <a:latin typeface="隶书" panose="02010509060101010101" pitchFamily="49" charset="-122"/>
                <a:ea typeface="隶书" panose="02010509060101010101" pitchFamily="49" charset="-122"/>
              </a:rPr>
              <a:t>不想吃猪肉</a:t>
            </a:r>
            <a:r>
              <a:rPr lang="en-US" altLang="zh-CN" sz="2400" kern="0" dirty="0">
                <a:latin typeface="隶书" panose="02010509060101010101" pitchFamily="49" charset="-122"/>
                <a:ea typeface="隶书" panose="02010509060101010101" pitchFamily="49" charset="-122"/>
              </a:rPr>
              <a:t>…</a:t>
            </a:r>
            <a:endParaRPr lang="zh-CN" altLang="en-US" sz="2400" dirty="0">
              <a:latin typeface="隶书" panose="02010509060101010101" pitchFamily="49" charset="-122"/>
              <a:ea typeface="隶书" panose="02010509060101010101" pitchFamily="49" charset="-122"/>
            </a:endParaRPr>
          </a:p>
        </p:txBody>
      </p:sp>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3110" y="4570264"/>
            <a:ext cx="1974854" cy="1881702"/>
          </a:xfrm>
          <a:prstGeom prst="rect">
            <a:avLst/>
          </a:prstGeom>
        </p:spPr>
      </p:pic>
      <p:sp>
        <p:nvSpPr>
          <p:cNvPr id="27" name="文本框 49"/>
          <p:cNvSpPr txBox="1">
            <a:spLocks noChangeArrowheads="1"/>
          </p:cNvSpPr>
          <p:nvPr/>
        </p:nvSpPr>
        <p:spPr bwMode="auto">
          <a:xfrm>
            <a:off x="5213587" y="5025752"/>
            <a:ext cx="23048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lvl="0">
              <a:lnSpc>
                <a:spcPct val="150000"/>
              </a:lnSpc>
              <a:defRPr/>
            </a:pPr>
            <a:r>
              <a:rPr lang="en-US" altLang="zh-CN" sz="3200" dirty="0">
                <a:solidFill>
                  <a:schemeClr val="bg1"/>
                </a:solidFill>
                <a:latin typeface="隶书" panose="02010509060101010101" pitchFamily="49" charset="-122"/>
                <a:ea typeface="隶书" panose="02010509060101010101" pitchFamily="49" charset="-122"/>
              </a:rPr>
              <a:t>Wait…</a:t>
            </a:r>
            <a:endParaRPr lang="zh-CN" altLang="en-US" sz="3200" dirty="0">
              <a:solidFill>
                <a:schemeClr val="bg1"/>
              </a:solidFill>
              <a:latin typeface="隶书" panose="02010509060101010101" pitchFamily="49" charset="-122"/>
              <a:ea typeface="隶书" panose="02010509060101010101" pitchFamily="49" charset="-122"/>
            </a:endParaRPr>
          </a:p>
        </p:txBody>
      </p:sp>
      <p:sp>
        <p:nvSpPr>
          <p:cNvPr id="31" name="文本框 30"/>
          <p:cNvSpPr txBox="1"/>
          <p:nvPr/>
        </p:nvSpPr>
        <p:spPr>
          <a:xfrm>
            <a:off x="249659" y="2167233"/>
            <a:ext cx="1015663" cy="3777301"/>
          </a:xfrm>
          <a:prstGeom prst="rect">
            <a:avLst/>
          </a:prstGeom>
          <a:noFill/>
        </p:spPr>
        <p:txBody>
          <a:bodyPr vert="eaVert" wrap="square" rtlCol="0">
            <a:spAutoFit/>
          </a:bodyPr>
          <a:lstStyle/>
          <a:p>
            <a:r>
              <a:rPr lang="en-US" altLang="zh-CN" sz="5400" dirty="0">
                <a:latin typeface="华文行楷" panose="02010800040101010101" pitchFamily="2" charset="-122"/>
                <a:ea typeface="华文行楷" panose="02010800040101010101" pitchFamily="2" charset="-122"/>
              </a:rPr>
              <a:t>[</a:t>
            </a:r>
            <a:r>
              <a:rPr lang="zh-CN" altLang="en-US" sz="5400" dirty="0">
                <a:latin typeface="华文行楷" panose="02010800040101010101" pitchFamily="2" charset="-122"/>
                <a:ea typeface="华文行楷" panose="02010800040101010101" pitchFamily="2" charset="-122"/>
              </a:rPr>
              <a:t>情景二</a:t>
            </a:r>
            <a:r>
              <a:rPr lang="en-US" altLang="zh-CN" sz="5400" dirty="0">
                <a:latin typeface="华文行楷" panose="02010800040101010101" pitchFamily="2" charset="-122"/>
                <a:ea typeface="华文行楷" panose="02010800040101010101" pitchFamily="2" charset="-122"/>
              </a:rPr>
              <a:t>]</a:t>
            </a:r>
            <a:endParaRPr lang="zh-CN" altLang="en-US" sz="4400" dirty="0">
              <a:latin typeface="华文行楷" panose="02010800040101010101" pitchFamily="2" charset="-122"/>
              <a:ea typeface="华文行楷" panose="02010800040101010101" pitchFamily="2" charset="-122"/>
            </a:endParaRPr>
          </a:p>
        </p:txBody>
      </p:sp>
    </p:spTree>
    <p:custDataLst>
      <p:tags r:id="rId1"/>
    </p:custDataLst>
    <p:extLst>
      <p:ext uri="{BB962C8B-B14F-4D97-AF65-F5344CB8AC3E}">
        <p14:creationId xmlns:p14="http://schemas.microsoft.com/office/powerpoint/2010/main" val="3331881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175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1750"/>
                                        <p:tgtEl>
                                          <p:spTgt spid="7"/>
                                        </p:tgtEl>
                                      </p:cBhvr>
                                    </p:animEffect>
                                  </p:childTnLst>
                                </p:cTn>
                              </p:par>
                              <p:par>
                                <p:cTn id="11" presetID="16" presetClass="entr" presetSubtype="21"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1750"/>
                                        <p:tgtEl>
                                          <p:spTgt spid="6"/>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1750"/>
                                        <p:tgtEl>
                                          <p:spTgt spid="21"/>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barn(inVertical)">
                                      <p:cBhvr>
                                        <p:cTn id="19" dur="1750"/>
                                        <p:tgtEl>
                                          <p:spTgt spid="18"/>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arn(inVertical)">
                                      <p:cBhvr>
                                        <p:cTn id="22" dur="1750"/>
                                        <p:tgtEl>
                                          <p:spTgt spid="2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arn(inVertical)">
                                      <p:cBhvr>
                                        <p:cTn id="25" dur="1750"/>
                                        <p:tgtEl>
                                          <p:spTgt spid="27"/>
                                        </p:tgtEl>
                                      </p:cBhvr>
                                    </p:animEffect>
                                  </p:childTnLst>
                                </p:cTn>
                              </p:par>
                            </p:childTnLst>
                          </p:cTn>
                        </p:par>
                        <p:par>
                          <p:cTn id="26" fill="hold">
                            <p:stCondLst>
                              <p:cond delay="1750"/>
                            </p:stCondLst>
                            <p:childTnLst>
                              <p:par>
                                <p:cTn id="27" presetID="2" presetClass="entr" presetSubtype="4"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additive="base">
                                        <p:cTn id="29" dur="1000" fill="hold"/>
                                        <p:tgtEl>
                                          <p:spTgt spid="31"/>
                                        </p:tgtEl>
                                        <p:attrNameLst>
                                          <p:attrName>ppt_x</p:attrName>
                                        </p:attrNameLst>
                                      </p:cBhvr>
                                      <p:tavLst>
                                        <p:tav tm="0">
                                          <p:val>
                                            <p:strVal val="#ppt_x"/>
                                          </p:val>
                                        </p:tav>
                                        <p:tav tm="100000">
                                          <p:val>
                                            <p:strVal val="#ppt_x"/>
                                          </p:val>
                                        </p:tav>
                                      </p:tavLst>
                                    </p:anim>
                                    <p:anim calcmode="lin" valueType="num">
                                      <p:cBhvr additive="base">
                                        <p:cTn id="30" dur="1000" fill="hold"/>
                                        <p:tgtEl>
                                          <p:spTgt spid="31"/>
                                        </p:tgtEl>
                                        <p:attrNameLst>
                                          <p:attrName>ppt_y</p:attrName>
                                        </p:attrNameLst>
                                      </p:cBhvr>
                                      <p:tavLst>
                                        <p:tav tm="0">
                                          <p:val>
                                            <p:strVal val="1+#ppt_h/2"/>
                                          </p:val>
                                        </p:tav>
                                        <p:tav tm="100000">
                                          <p:val>
                                            <p:strVal val="#ppt_y"/>
                                          </p:val>
                                        </p:tav>
                                      </p:tavLst>
                                    </p:anim>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8" grpId="0"/>
      <p:bldP spid="21" grpId="0"/>
      <p:bldP spid="24" grpId="0"/>
      <p:bldP spid="27" grpId="0"/>
      <p:bldP spid="3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UID" val="{73F4EB95-2888-4A8A-9A59-3D87F2061E74}"/>
  <p:tag name="ISPRING_RESOURCE_FOLDER" val="E:\秦琪\啾啾\作品\包图网\水墨\"/>
  <p:tag name="ISPRING_PRESENTATION_PATH" val="E:\秦琪\啾啾\作品\包图网\水墨.pptx"/>
  <p:tag name="ISPRING_PROJECT_FOLDER_UPDATED" val="1"/>
  <p:tag name="ISPRING_SCREEN_RECS_UPDATED" val="E:\秦琪\啾啾\作品\包图网\水墨\"/>
  <p:tag name="ISPRING_PRESENTATION_INFO_2" val="&lt;?xml version=&quot;1.0&quot; encoding=&quot;UTF-8&quot; standalone=&quot;no&quot; ?&gt;&#10;&lt;presentation2&gt;&#10;&#10;  &lt;slides&gt;&#10;    &lt;slide id=&quot;{FDDDD1CA-C686-4F16-A5FB-150E20BF87C1}&quot; pptId=&quot;256&quot;/&gt;&#10;    &lt;slide id=&quot;{1CA094BE-B88A-4BA9-B456-AF7DD6297AE9}&quot; pptId=&quot;259&quot;/&gt;&#10;    &lt;slide id=&quot;{20EA45A2-1464-4165-B831-0111A52574D1}&quot; pptId=&quot;263&quot;/&gt;&#10;    &lt;slide id=&quot;{8A79FDD6-2179-41AF-9112-195CBEFFD948}&quot; pptId=&quot;257&quot;/&gt;&#10;    &lt;slide id=&quot;{77F8FDB7-3558-4317-8A77-678E22367803}&quot; pptId=&quot;268&quot;/&gt;&#10;    &lt;slide id=&quot;{9079452E-208B-4C89-B010-AA436793DD51}&quot; pptId=&quot;265&quot;/&gt;&#10;    &lt;slide id=&quot;{C0603E02-7535-4478-AAEA-1735179EEB45}&quot; pptId=&quot;266&quot;/&gt;&#10;    &lt;slide id=&quot;{DBA624E7-B635-4A67-A042-32AA9D11E662}&quot; pptId=&quot;273&quot;/&gt;&#10;    &lt;slide id=&quot;{70409F5A-D13E-4CB2-AC83-68165D8ACB76}&quot; pptId=&quot;264&quot;/&gt;&#10;    &lt;slide id=&quot;{7846E4C0-4EC1-4582-A5AE-EA8592C8FBB2}&quot; pptId=&quot;260&quot;/&gt;&#10;    &lt;slide id=&quot;{D09DCD9B-1BEF-4FC7-B3EF-14810AB728DB}&quot; pptId=&quot;270&quot;/&gt;&#10;    &lt;slide id=&quot;{C992C905-97BC-463F-A6F9-2AD5FD723EF7}&quot; pptId=&quot;269&quot;/&gt;&#10;    &lt;slide id=&quot;{7A192625-746D-4976-B0F8-16B9B300D28F}&quot; pptId=&quot;267&quot;/&gt;&#10;    &lt;slide id=&quot;{8D570BB7-9FDB-448D-8DE5-4A2EF8A9ADD8}&quot; pptId=&quot;274&quot;/&gt;&#10;    &lt;slide id=&quot;{2726AF30-7A27-4AA9-8F00-FD2351137675}&quot; pptId=&quot;261&quot;/&gt;&#10;    &lt;slide id=&quot;{C410F5D7-5EFE-4E9E-B11C-B9B2C4D78078}&quot; pptId=&quot;277&quot;/&gt;&#10;    &lt;slide id=&quot;{D1822590-820F-491C-BA8B-667E1EB3642E}&quot; pptId=&quot;275&quot;/&gt;&#10;    &lt;slide id=&quot;{98373076-2998-40D8-8A9E-6DA4F1D20ACF}&quot; pptId=&quot;276&quot;/&gt;&#10;    &lt;slide id=&quot;{F7B73FC6-3D84-47CC-8C32-436BB8FDCD85}&quot; pptId=&quot;272&quot;/&gt;&#10;    &lt;slide id=&quot;{8B575D73-43BA-49FF-ACC9-1756AE467765}&quot; pptId=&quot;262&quot;/&gt;&#10;    &lt;slide id=&quot;{D2AAE129-B0F5-4602-861D-6DAFFA9383D3}&quot; pptId=&quot;278&quot;/&gt;&#10;    &lt;slide id=&quot;{9CAC6EE6-A56A-4D48-BEFF-CA4AC0CACF42}&quot; pptId=&quot;271&quot;/&gt;&#10;    &lt;slide id=&quot;{6EFA38D2-BEBC-4CFE-824D-51015BF33F1C}&quot; pptId=&quot;279&quot;/&gt;&#10;    &lt;slide id=&quot;{7867B293-6DEA-4730-AE96-0A0EE27C0307}&quot; pptId=&quot;281&quot;/&gt;&#10;    &lt;slide id=&quot;{94AB8D28-9712-48C8-BE9A-99389090EAC3}&quot; pptId=&quot;258&quot;/&gt;&#10;  &lt;/slides&gt;&#10;&#10;  &lt;narration&gt;&#10;    &lt;audioTracks&gt;&#10;      &lt;audioTrack muted=&quot;false&quot; name=&quot;清晨 - 轻音乐网&quot; resource=&quot;d3341c50&quot; slideId=&quot;{FDDDD1CA-C686-4F16-A5FB-150E20BF87C1}&quot; startTime=&quot;0&quot; stepIndex=&quot;0&quot; volume=&quot;1&quot;&gt;&#10;        &lt;audio channels=&quot;2&quot; format=&quot;s16p&quot; sampleRate=&quot;44100&quot;/&gt;&#10;      &lt;/audioTrack&gt;&#10;    &lt;/audioTracks&gt;&#10;    &lt;videoTracks/&gt;&#10;  &lt;/narration&gt;&#10;&#10;&lt;/presentation2&gt;&#10;"/>
</p:tagLst>
</file>

<file path=ppt/tags/tag10.xml><?xml version="1.0" encoding="utf-8"?>
<p:tagLst xmlns:a="http://schemas.openxmlformats.org/drawingml/2006/main" xmlns:r="http://schemas.openxmlformats.org/officeDocument/2006/relationships" xmlns:p="http://schemas.openxmlformats.org/presentationml/2006/main">
  <p:tag name="ISPRING_SLIDE_ID_2" val="{9079452E-208B-4C89-B010-AA436793DD51}"/>
  <p:tag name="GENSWF_ADVANCE_TIME" val="5"/>
  <p:tag name="ISPRING_CUSTOM_TIMING_USED" val="1"/>
</p:tagLst>
</file>

<file path=ppt/tags/tag11.xml><?xml version="1.0" encoding="utf-8"?>
<p:tagLst xmlns:a="http://schemas.openxmlformats.org/drawingml/2006/main" xmlns:r="http://schemas.openxmlformats.org/officeDocument/2006/relationships" xmlns:p="http://schemas.openxmlformats.org/presentationml/2006/main">
  <p:tag name="ISPRING_SLIDE_ID_2" val="{C992C905-97BC-463F-A6F9-2AD5FD723EF7}"/>
  <p:tag name="GENSWF_ADVANCE_TIME" val="5"/>
  <p:tag name="ISPRING_CUSTOM_TIMING_USED" val="1"/>
</p:tagLst>
</file>

<file path=ppt/tags/tag12.xml><?xml version="1.0" encoding="utf-8"?>
<p:tagLst xmlns:a="http://schemas.openxmlformats.org/drawingml/2006/main" xmlns:r="http://schemas.openxmlformats.org/officeDocument/2006/relationships" xmlns:p="http://schemas.openxmlformats.org/presentationml/2006/main">
  <p:tag name="ISPRING_SLIDE_ID_2" val="{C0603E02-7535-4478-AAEA-1735179EEB45}"/>
  <p:tag name="GENSWF_ADVANCE_TIME" val="5"/>
  <p:tag name="ISPRING_CUSTOM_TIMING_USED" val="1"/>
</p:tagLst>
</file>

<file path=ppt/tags/tag13.xml><?xml version="1.0" encoding="utf-8"?>
<p:tagLst xmlns:a="http://schemas.openxmlformats.org/drawingml/2006/main" xmlns:r="http://schemas.openxmlformats.org/officeDocument/2006/relationships" xmlns:p="http://schemas.openxmlformats.org/presentationml/2006/main">
  <p:tag name="ISPRING_SLIDE_ID_2" val="{D09DCD9B-1BEF-4FC7-B3EF-14810AB728DB}"/>
  <p:tag name="GENSWF_ADVANCE_TIME" val="5"/>
  <p:tag name="ISPRING_CUSTOM_TIMING_USED" val="1"/>
</p:tagLst>
</file>

<file path=ppt/tags/tag14.xml><?xml version="1.0" encoding="utf-8"?>
<p:tagLst xmlns:a="http://schemas.openxmlformats.org/drawingml/2006/main" xmlns:r="http://schemas.openxmlformats.org/officeDocument/2006/relationships" xmlns:p="http://schemas.openxmlformats.org/presentationml/2006/main">
  <p:tag name="ISPRING_SLIDE_ID_2" val="{D09DCD9B-1BEF-4FC7-B3EF-14810AB728DB}"/>
  <p:tag name="GENSWF_ADVANCE_TIME" val="5"/>
  <p:tag name="ISPRING_CUSTOM_TIMING_USED" val="1"/>
</p:tagLst>
</file>

<file path=ppt/tags/tag15.xml><?xml version="1.0" encoding="utf-8"?>
<p:tagLst xmlns:a="http://schemas.openxmlformats.org/drawingml/2006/main" xmlns:r="http://schemas.openxmlformats.org/officeDocument/2006/relationships" xmlns:p="http://schemas.openxmlformats.org/presentationml/2006/main">
  <p:tag name="ISPRING_SLIDE_ID_2" val="{D1822590-820F-491C-BA8B-667E1EB3642E}"/>
  <p:tag name="GENSWF_ADVANCE_TIME" val="5"/>
  <p:tag name="ISPRING_CUSTOM_TIMING_USED" val="1"/>
</p:tagLst>
</file>

<file path=ppt/tags/tag16.xml><?xml version="1.0" encoding="utf-8"?>
<p:tagLst xmlns:a="http://schemas.openxmlformats.org/drawingml/2006/main" xmlns:r="http://schemas.openxmlformats.org/officeDocument/2006/relationships" xmlns:p="http://schemas.openxmlformats.org/presentationml/2006/main">
  <p:tag name="ISPRING_SLIDE_ID_2" val="{8D570BB7-9FDB-448D-8DE5-4A2EF8A9ADD8}"/>
  <p:tag name="GENSWF_ADVANCE_TIME" val="5"/>
  <p:tag name="ISPRING_CUSTOM_TIMING_USED" val="1"/>
</p:tagLst>
</file>

<file path=ppt/tags/tag17.xml><?xml version="1.0" encoding="utf-8"?>
<p:tagLst xmlns:a="http://schemas.openxmlformats.org/drawingml/2006/main" xmlns:r="http://schemas.openxmlformats.org/officeDocument/2006/relationships" xmlns:p="http://schemas.openxmlformats.org/presentationml/2006/main">
  <p:tag name="ISPRING_SLIDE_ID_2" val="{8D570BB7-9FDB-448D-8DE5-4A2EF8A9ADD8}"/>
  <p:tag name="GENSWF_ADVANCE_TIME" val="5"/>
  <p:tag name="ISPRING_CUSTOM_TIMING_USED" val="1"/>
</p:tagLst>
</file>

<file path=ppt/tags/tag18.xml><?xml version="1.0" encoding="utf-8"?>
<p:tagLst xmlns:a="http://schemas.openxmlformats.org/drawingml/2006/main" xmlns:r="http://schemas.openxmlformats.org/officeDocument/2006/relationships" xmlns:p="http://schemas.openxmlformats.org/presentationml/2006/main">
  <p:tag name="ISPRING_SLIDE_ID_2" val="{8D570BB7-9FDB-448D-8DE5-4A2EF8A9ADD8}"/>
  <p:tag name="GENSWF_ADVANCE_TIME" val="5"/>
  <p:tag name="ISPRING_CUSTOM_TIMING_USED" val="1"/>
</p:tagLst>
</file>

<file path=ppt/tags/tag19.xml><?xml version="1.0" encoding="utf-8"?>
<p:tagLst xmlns:a="http://schemas.openxmlformats.org/drawingml/2006/main" xmlns:r="http://schemas.openxmlformats.org/officeDocument/2006/relationships" xmlns:p="http://schemas.openxmlformats.org/presentationml/2006/main">
  <p:tag name="ISPRING_SLIDE_ID_2" val="{8D570BB7-9FDB-448D-8DE5-4A2EF8A9ADD8}"/>
  <p:tag name="GENSWF_ADVANCE_TIME" val="5"/>
  <p:tag name="ISPRING_CUSTOM_TIMING_USED" val="1"/>
</p:tagLst>
</file>

<file path=ppt/tags/tag2.xml><?xml version="1.0" encoding="utf-8"?>
<p:tagLst xmlns:a="http://schemas.openxmlformats.org/drawingml/2006/main" xmlns:r="http://schemas.openxmlformats.org/officeDocument/2006/relationships" xmlns:p="http://schemas.openxmlformats.org/presentationml/2006/main">
  <p:tag name="ISPRING_SLIDE_ID_2" val="{FDDDD1CA-C686-4F16-A5FB-150E20BF87C1}"/>
  <p:tag name="GENSWF_ADVANCE_TIME" val="5"/>
  <p:tag name="ISPRING_CUSTOM_TIMING_USED" val="1"/>
</p:tagLst>
</file>

<file path=ppt/tags/tag20.xml><?xml version="1.0" encoding="utf-8"?>
<p:tagLst xmlns:a="http://schemas.openxmlformats.org/drawingml/2006/main" xmlns:r="http://schemas.openxmlformats.org/officeDocument/2006/relationships" xmlns:p="http://schemas.openxmlformats.org/presentationml/2006/main">
  <p:tag name="ISPRING_SLIDE_ID_2" val="{8D570BB7-9FDB-448D-8DE5-4A2EF8A9ADD8}"/>
  <p:tag name="GENSWF_ADVANCE_TIME" val="5"/>
  <p:tag name="ISPRING_CUSTOM_TIMING_USED" val="1"/>
</p:tagLst>
</file>

<file path=ppt/tags/tag21.xml><?xml version="1.0" encoding="utf-8"?>
<p:tagLst xmlns:a="http://schemas.openxmlformats.org/drawingml/2006/main" xmlns:r="http://schemas.openxmlformats.org/officeDocument/2006/relationships" xmlns:p="http://schemas.openxmlformats.org/presentationml/2006/main">
  <p:tag name="ISPRING_SLIDE_ID_2" val="{2726AF30-7A27-4AA9-8F00-FD2351137675}"/>
  <p:tag name="GENSWF_ADVANCE_TIME" val="5"/>
  <p:tag name="ISPRING_CUSTOM_TIMING_USED" val="1"/>
</p:tagLst>
</file>

<file path=ppt/tags/tag22.xml><?xml version="1.0" encoding="utf-8"?>
<p:tagLst xmlns:a="http://schemas.openxmlformats.org/drawingml/2006/main" xmlns:r="http://schemas.openxmlformats.org/officeDocument/2006/relationships" xmlns:p="http://schemas.openxmlformats.org/presentationml/2006/main">
  <p:tag name="ISPRING_SLIDE_ID_2" val="{C410F5D7-5EFE-4E9E-B11C-B9B2C4D78078}"/>
  <p:tag name="GENSWF_ADVANCE_TIME" val="5"/>
  <p:tag name="ISPRING_CUSTOM_TIMING_USED" val="1"/>
</p:tagLst>
</file>

<file path=ppt/tags/tag23.xml><?xml version="1.0" encoding="utf-8"?>
<p:tagLst xmlns:a="http://schemas.openxmlformats.org/drawingml/2006/main" xmlns:r="http://schemas.openxmlformats.org/officeDocument/2006/relationships" xmlns:p="http://schemas.openxmlformats.org/presentationml/2006/main">
  <p:tag name="ISPRING_SLIDE_ID_2" val="{C410F5D7-5EFE-4E9E-B11C-B9B2C4D78078}"/>
  <p:tag name="GENSWF_ADVANCE_TIME" val="5"/>
  <p:tag name="ISPRING_CUSTOM_TIMING_USED" val="1"/>
</p:tagLst>
</file>

<file path=ppt/tags/tag24.xml><?xml version="1.0" encoding="utf-8"?>
<p:tagLst xmlns:a="http://schemas.openxmlformats.org/drawingml/2006/main" xmlns:r="http://schemas.openxmlformats.org/officeDocument/2006/relationships" xmlns:p="http://schemas.openxmlformats.org/presentationml/2006/main">
  <p:tag name="ISPRING_SLIDE_ID_2" val="{7A192625-746D-4976-B0F8-16B9B300D28F}"/>
  <p:tag name="GENSWF_ADVANCE_TIME" val="7.25"/>
  <p:tag name="ISPRING_CUSTOM_TIMING_USED" val="1"/>
</p:tagLst>
</file>

<file path=ppt/tags/tag25.xml><?xml version="1.0" encoding="utf-8"?>
<p:tagLst xmlns:a="http://schemas.openxmlformats.org/drawingml/2006/main" xmlns:r="http://schemas.openxmlformats.org/officeDocument/2006/relationships" xmlns:p="http://schemas.openxmlformats.org/presentationml/2006/main">
  <p:tag name="ISPRING_SLIDE_ID_2" val="{7A192625-746D-4976-B0F8-16B9B300D28F}"/>
  <p:tag name="GENSWF_ADVANCE_TIME" val="7.25"/>
  <p:tag name="ISPRING_CUSTOM_TIMING_USED" val="1"/>
</p:tagLst>
</file>

<file path=ppt/tags/tag26.xml><?xml version="1.0" encoding="utf-8"?>
<p:tagLst xmlns:a="http://schemas.openxmlformats.org/drawingml/2006/main" xmlns:r="http://schemas.openxmlformats.org/officeDocument/2006/relationships" xmlns:p="http://schemas.openxmlformats.org/presentationml/2006/main">
  <p:tag name="ISPRING_SLIDE_ID_2" val="{9CAC6EE6-A56A-4D48-BEFF-CA4AC0CACF42}"/>
  <p:tag name="GENSWF_ADVANCE_TIME" val="5"/>
  <p:tag name="ISPRING_CUSTOM_TIMING_USED" val="1"/>
</p:tagLst>
</file>

<file path=ppt/tags/tag27.xml><?xml version="1.0" encoding="utf-8"?>
<p:tagLst xmlns:a="http://schemas.openxmlformats.org/drawingml/2006/main" xmlns:r="http://schemas.openxmlformats.org/officeDocument/2006/relationships" xmlns:p="http://schemas.openxmlformats.org/presentationml/2006/main">
  <p:tag name="ISPRING_SLIDE_ID_2" val="{8B575D73-43BA-49FF-ACC9-1756AE467765}"/>
  <p:tag name="GENSWF_ADVANCE_TIME" val="5"/>
  <p:tag name="ISPRING_CUSTOM_TIMING_USED" val="1"/>
</p:tagLst>
</file>

<file path=ppt/tags/tag28.xml><?xml version="1.0" encoding="utf-8"?>
<p:tagLst xmlns:a="http://schemas.openxmlformats.org/drawingml/2006/main" xmlns:r="http://schemas.openxmlformats.org/officeDocument/2006/relationships" xmlns:p="http://schemas.openxmlformats.org/presentationml/2006/main">
  <p:tag name="ISPRING_SLIDE_ID_2" val="{9CAC6EE6-A56A-4D48-BEFF-CA4AC0CACF42}"/>
  <p:tag name="GENSWF_ADVANCE_TIME" val="5"/>
  <p:tag name="ISPRING_CUSTOM_TIMING_USED" val="1"/>
</p:tagLst>
</file>

<file path=ppt/tags/tag29.xml><?xml version="1.0" encoding="utf-8"?>
<p:tagLst xmlns:a="http://schemas.openxmlformats.org/drawingml/2006/main" xmlns:r="http://schemas.openxmlformats.org/officeDocument/2006/relationships" xmlns:p="http://schemas.openxmlformats.org/presentationml/2006/main">
  <p:tag name="ISPRING_SLIDE_ID_2" val="{7867B293-6DEA-4730-AE96-0A0EE27C0307}"/>
  <p:tag name="GENSWF_ADVANCE_TIME" val="5"/>
  <p:tag name="ISPRING_CUSTOM_TIMING_USED" val="1"/>
</p:tagLst>
</file>

<file path=ppt/tags/tag3.xml><?xml version="1.0" encoding="utf-8"?>
<p:tagLst xmlns:a="http://schemas.openxmlformats.org/drawingml/2006/main" xmlns:r="http://schemas.openxmlformats.org/officeDocument/2006/relationships" xmlns:p="http://schemas.openxmlformats.org/presentationml/2006/main">
  <p:tag name="ISPRING_SLIDE_ID_2" val="{1CA094BE-B88A-4BA9-B456-AF7DD6297AE9}"/>
  <p:tag name="GENSWF_ADVANCE_TIME" val="5"/>
  <p:tag name="ISPRING_CUSTOM_TIMING_USED" val="1"/>
</p:tagLst>
</file>

<file path=ppt/tags/tag30.xml><?xml version="1.0" encoding="utf-8"?>
<p:tagLst xmlns:a="http://schemas.openxmlformats.org/drawingml/2006/main" xmlns:r="http://schemas.openxmlformats.org/officeDocument/2006/relationships" xmlns:p="http://schemas.openxmlformats.org/presentationml/2006/main">
  <p:tag name="ISPRING_SLIDE_ID_2" val="{94AB8D28-9712-48C8-BE9A-99389090EAC3}"/>
  <p:tag name="GENSWF_ADVANCE_TIME" val="5"/>
  <p:tag name="ISPRING_CUSTOM_TIMING_USED" val="1"/>
</p:tagLst>
</file>

<file path=ppt/tags/tag4.xml><?xml version="1.0" encoding="utf-8"?>
<p:tagLst xmlns:a="http://schemas.openxmlformats.org/drawingml/2006/main" xmlns:r="http://schemas.openxmlformats.org/officeDocument/2006/relationships" xmlns:p="http://schemas.openxmlformats.org/presentationml/2006/main">
  <p:tag name="ISPRING_SLIDE_ID_2" val="{20EA45A2-1464-4165-B831-0111A52574D1}"/>
  <p:tag name="GENSWF_ADVANCE_TIME" val="8.5"/>
  <p:tag name="ISPRING_CUSTOM_TIMING_USED" val="1"/>
</p:tagLst>
</file>

<file path=ppt/tags/tag5.xml><?xml version="1.0" encoding="utf-8"?>
<p:tagLst xmlns:a="http://schemas.openxmlformats.org/drawingml/2006/main" xmlns:r="http://schemas.openxmlformats.org/officeDocument/2006/relationships" xmlns:p="http://schemas.openxmlformats.org/presentationml/2006/main">
  <p:tag name="ISPRING_SLIDE_ID_2" val="{8A79FDD6-2179-41AF-9112-195CBEFFD948}"/>
  <p:tag name="GENSWF_ADVANCE_TIME" val="5"/>
  <p:tag name="ISPRING_CUSTOM_TIMING_USED" val="1"/>
</p:tagLst>
</file>

<file path=ppt/tags/tag6.xml><?xml version="1.0" encoding="utf-8"?>
<p:tagLst xmlns:a="http://schemas.openxmlformats.org/drawingml/2006/main" xmlns:r="http://schemas.openxmlformats.org/officeDocument/2006/relationships" xmlns:p="http://schemas.openxmlformats.org/presentationml/2006/main">
  <p:tag name="ISPRING_SLIDE_ID_2" val="{77F8FDB7-3558-4317-8A77-678E22367803}"/>
  <p:tag name="GENSWF_ADVANCE_TIME" val="5"/>
  <p:tag name="ISPRING_CUSTOM_TIMING_USED" val="1"/>
</p:tagLst>
</file>

<file path=ppt/tags/tag7.xml><?xml version="1.0" encoding="utf-8"?>
<p:tagLst xmlns:a="http://schemas.openxmlformats.org/drawingml/2006/main" xmlns:r="http://schemas.openxmlformats.org/officeDocument/2006/relationships" xmlns:p="http://schemas.openxmlformats.org/presentationml/2006/main">
  <p:tag name="ISPRING_SLIDE_ID_2" val="{70409F5A-D13E-4CB2-AC83-68165D8ACB76}"/>
  <p:tag name="GENSWF_ADVANCE_TIME" val="5"/>
  <p:tag name="ISPRING_CUSTOM_TIMING_USED" val="1"/>
</p:tagLst>
</file>

<file path=ppt/tags/tag8.xml><?xml version="1.0" encoding="utf-8"?>
<p:tagLst xmlns:a="http://schemas.openxmlformats.org/drawingml/2006/main" xmlns:r="http://schemas.openxmlformats.org/officeDocument/2006/relationships" xmlns:p="http://schemas.openxmlformats.org/presentationml/2006/main">
  <p:tag name="ISPRING_SLIDE_ID_2" val="{7846E4C0-4EC1-4582-A5AE-EA8592C8FBB2}"/>
  <p:tag name="GENSWF_ADVANCE_TIME" val="5"/>
  <p:tag name="ISPRING_CUSTOM_TIMING_USED" val="1"/>
</p:tagLst>
</file>

<file path=ppt/tags/tag9.xml><?xml version="1.0" encoding="utf-8"?>
<p:tagLst xmlns:a="http://schemas.openxmlformats.org/drawingml/2006/main" xmlns:r="http://schemas.openxmlformats.org/officeDocument/2006/relationships" xmlns:p="http://schemas.openxmlformats.org/presentationml/2006/main">
  <p:tag name="ISPRING_SLIDE_ID_2" val="{9079452E-208B-4C89-B010-AA436793DD51}"/>
  <p:tag name="GENSWF_ADVANCE_TIME" val="5"/>
  <p:tag name="ISPRING_CUSTOM_TIMING_USED"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1859</TotalTime>
  <Words>1650</Words>
  <Application>Microsoft Macintosh PowerPoint</Application>
  <PresentationFormat>宽屏</PresentationFormat>
  <Paragraphs>178</Paragraphs>
  <Slides>29</Slides>
  <Notes>29</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29</vt:i4>
      </vt:variant>
    </vt:vector>
  </HeadingPairs>
  <TitlesOfParts>
    <vt:vector size="41" baseType="lpstr">
      <vt:lpstr>等线</vt:lpstr>
      <vt:lpstr>等线 Light</vt:lpstr>
      <vt:lpstr>华文行楷</vt:lpstr>
      <vt:lpstr>楷体</vt:lpstr>
      <vt:lpstr>隶书</vt:lpstr>
      <vt:lpstr>微软雅黑</vt:lpstr>
      <vt:lpstr>Arial</vt:lpstr>
      <vt:lpstr>Calibri</vt:lpstr>
      <vt:lpstr>Times New Roman</vt:lpstr>
      <vt:lpstr>Office 主题​​</vt:lpstr>
      <vt:lpstr>Equation</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leo wan</cp:lastModifiedBy>
  <cp:revision>71</cp:revision>
  <dcterms:created xsi:type="dcterms:W3CDTF">2017-05-03T23:55:49Z</dcterms:created>
  <dcterms:modified xsi:type="dcterms:W3CDTF">2021-06-24T09:30:29Z</dcterms:modified>
</cp:coreProperties>
</file>